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1251" r:id="rId2"/>
    <p:sldId id="776" r:id="rId3"/>
    <p:sldId id="663" r:id="rId4"/>
    <p:sldId id="1247" r:id="rId5"/>
    <p:sldId id="1243" r:id="rId6"/>
    <p:sldId id="1246" r:id="rId7"/>
    <p:sldId id="398" r:id="rId8"/>
    <p:sldId id="432" r:id="rId9"/>
    <p:sldId id="544" r:id="rId10"/>
    <p:sldId id="545" r:id="rId11"/>
    <p:sldId id="483" r:id="rId12"/>
    <p:sldId id="486" r:id="rId13"/>
    <p:sldId id="564" r:id="rId14"/>
    <p:sldId id="487" r:id="rId15"/>
    <p:sldId id="488" r:id="rId16"/>
    <p:sldId id="489" r:id="rId17"/>
    <p:sldId id="491" r:id="rId18"/>
    <p:sldId id="497" r:id="rId19"/>
    <p:sldId id="1249" r:id="rId20"/>
    <p:sldId id="517" r:id="rId21"/>
    <p:sldId id="567" r:id="rId22"/>
    <p:sldId id="1248" r:id="rId23"/>
    <p:sldId id="554" r:id="rId24"/>
    <p:sldId id="555" r:id="rId25"/>
    <p:sldId id="556" r:id="rId26"/>
    <p:sldId id="557" r:id="rId27"/>
    <p:sldId id="507" r:id="rId28"/>
    <p:sldId id="509" r:id="rId29"/>
    <p:sldId id="548" r:id="rId30"/>
    <p:sldId id="549" r:id="rId31"/>
    <p:sldId id="550" r:id="rId32"/>
    <p:sldId id="560" r:id="rId33"/>
    <p:sldId id="558" r:id="rId34"/>
    <p:sldId id="559" r:id="rId35"/>
    <p:sldId id="561" r:id="rId36"/>
    <p:sldId id="552" r:id="rId37"/>
    <p:sldId id="553" r:id="rId38"/>
    <p:sldId id="520" r:id="rId39"/>
    <p:sldId id="1250" r:id="rId40"/>
    <p:sldId id="1255" r:id="rId41"/>
    <p:sldId id="1252" r:id="rId42"/>
    <p:sldId id="379" r:id="rId43"/>
    <p:sldId id="411" r:id="rId44"/>
    <p:sldId id="1253" r:id="rId45"/>
    <p:sldId id="490" r:id="rId46"/>
    <p:sldId id="1254" r:id="rId47"/>
    <p:sldId id="492" r:id="rId48"/>
    <p:sldId id="493" r:id="rId49"/>
    <p:sldId id="494" r:id="rId50"/>
    <p:sldId id="413" r:id="rId51"/>
    <p:sldId id="414" r:id="rId52"/>
    <p:sldId id="415" r:id="rId53"/>
    <p:sldId id="416" r:id="rId54"/>
  </p:sldIdLst>
  <p:sldSz cx="12192000" cy="6858000"/>
  <p:notesSz cx="7010400" cy="92964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ambria Math" panose="02040503050406030204" pitchFamily="18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1FFE6"/>
    <a:srgbClr val="E88510"/>
    <a:srgbClr val="FFCCCC"/>
    <a:srgbClr val="FF9999"/>
    <a:srgbClr val="D60093"/>
    <a:srgbClr val="104F9C"/>
    <a:srgbClr val="AE7C42"/>
    <a:srgbClr val="F2B800"/>
    <a:srgbClr val="00A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684" autoAdjust="0"/>
  </p:normalViewPr>
  <p:slideViewPr>
    <p:cSldViewPr snapToGrid="0">
      <p:cViewPr varScale="1">
        <p:scale>
          <a:sx n="83" d="100"/>
          <a:sy n="83" d="100"/>
        </p:scale>
        <p:origin x="192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21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</a:t>
            </a:r>
            <a:r>
              <a:rPr lang="en-US" baseline="0" dirty="0"/>
              <a:t> </a:t>
            </a:r>
            <a:r>
              <a:rPr lang="en-US" baseline="0"/>
              <a:t>propto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0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9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5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16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34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03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7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6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5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some demo for this.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B9508E5-0874-424A-AC6D-A47A8201704D}" type="slidenum">
              <a:rPr lang="en-US" sz="1300"/>
              <a:pPr eaLnBrk="1" hangingPunct="1"/>
              <a:t>16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4810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Add conditional independence</a:t>
            </a:r>
            <a:r>
              <a:rPr lang="en-US" baseline="0" dirty="0">
                <a:latin typeface="Arial" pitchFamily="34" charset="0"/>
                <a:ea typeface="ＭＳ Ｐゴシック" pitchFamily="34" charset="-128"/>
              </a:rPr>
              <a:t> consequences here</a:t>
            </a:r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17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11551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3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35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26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3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Warm-up as you walk in</a:t>
            </a:r>
            <a:endParaRPr lang="en-US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06400" y="1143000"/>
            <a:ext cx="10515599" cy="556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For the following Bayes net, write the query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800" kern="0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 |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sz="2800" kern="0" baseline="-25000" dirty="0">
                <a:solidFill>
                  <a:schemeClr val="accent1">
                    <a:lumMod val="75000"/>
                  </a:schemeClr>
                </a:solidFill>
              </a:rPr>
              <a:t>1:4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) in terms of the conditional probability tables associated with the Bayes net</a:t>
            </a: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2400" kern="0" dirty="0"/>
          </a:p>
          <a:p>
            <a:endParaRPr lang="en-US" sz="2400" kern="0" dirty="0"/>
          </a:p>
          <a:p>
            <a:pPr marL="0" indent="0">
              <a:buNone/>
            </a:pPr>
            <a:r>
              <a:rPr lang="en-US" sz="2400" i="1" kern="0" dirty="0">
                <a:solidFill>
                  <a:schemeClr val="tx1"/>
                </a:solidFill>
              </a:rPr>
              <a:t>P</a:t>
            </a:r>
            <a:r>
              <a:rPr lang="en-US" sz="2400" kern="0" dirty="0">
                <a:solidFill>
                  <a:schemeClr val="tx1"/>
                </a:solidFill>
              </a:rPr>
              <a:t>(</a:t>
            </a:r>
            <a:r>
              <a:rPr lang="en-US" sz="2400" i="1" kern="0" dirty="0">
                <a:solidFill>
                  <a:schemeClr val="tx1"/>
                </a:solidFill>
              </a:rPr>
              <a:t>X</a:t>
            </a:r>
            <a:r>
              <a:rPr lang="en-US" sz="2400" kern="0" baseline="-25000" dirty="0">
                <a:solidFill>
                  <a:schemeClr val="tx1"/>
                </a:solidFill>
              </a:rPr>
              <a:t>4</a:t>
            </a:r>
            <a:r>
              <a:rPr lang="en-US" sz="2400" kern="0" dirty="0">
                <a:solidFill>
                  <a:schemeClr val="tx1"/>
                </a:solidFill>
              </a:rPr>
              <a:t> | </a:t>
            </a:r>
            <a:r>
              <a:rPr lang="en-US" sz="2400" i="1" kern="0" dirty="0">
                <a:solidFill>
                  <a:schemeClr val="tx1"/>
                </a:solidFill>
              </a:rPr>
              <a:t>e</a:t>
            </a:r>
            <a:r>
              <a:rPr lang="en-US" sz="2400" kern="0" baseline="-25000" dirty="0">
                <a:solidFill>
                  <a:schemeClr val="tx1"/>
                </a:solidFill>
              </a:rPr>
              <a:t>1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2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3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4</a:t>
            </a:r>
            <a:r>
              <a:rPr lang="en-US" sz="2400" kern="0" dirty="0">
                <a:solidFill>
                  <a:schemeClr val="tx1"/>
                </a:solidFill>
              </a:rPr>
              <a:t>) =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356600" y="2324099"/>
            <a:ext cx="3429000" cy="1600200"/>
            <a:chOff x="1028700" y="4876800"/>
            <a:chExt cx="3276600" cy="1600200"/>
          </a:xfrm>
        </p:grpSpPr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24" name="AutoShape 63"/>
            <p:cNvCxnSpPr>
              <a:cxnSpLocks noChangeShapeType="1"/>
              <a:stCxn id="23" idx="4"/>
              <a:endCxn id="3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6" name="AutoShape 65"/>
            <p:cNvCxnSpPr>
              <a:cxnSpLocks noChangeShapeType="1"/>
              <a:stCxn id="27" idx="6"/>
              <a:endCxn id="2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8" name="AutoShape 67"/>
            <p:cNvCxnSpPr>
              <a:cxnSpLocks noChangeShapeType="1"/>
              <a:stCxn id="27" idx="4"/>
              <a:endCxn id="2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0" name="AutoShape 69"/>
            <p:cNvCxnSpPr>
              <a:cxnSpLocks noChangeShapeType="1"/>
              <a:stCxn id="29" idx="6"/>
              <a:endCxn id="3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" name="AutoShape 70"/>
            <p:cNvCxnSpPr>
              <a:cxnSpLocks noChangeShapeType="1"/>
              <a:stCxn id="23" idx="6"/>
              <a:endCxn id="2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36" name="AutoShape 77"/>
            <p:cNvCxnSpPr>
              <a:cxnSpLocks noChangeShapeType="1"/>
              <a:stCxn id="29" idx="4"/>
              <a:endCxn id="3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78"/>
            <p:cNvCxnSpPr>
              <a:cxnSpLocks noChangeShapeType="1"/>
              <a:stCxn id="32" idx="4"/>
              <a:endCxn id="3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94997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AutoShape 65"/>
          <p:cNvCxnSpPr>
            <a:cxnSpLocks noChangeShapeType="1"/>
          </p:cNvCxnSpPr>
          <p:nvPr/>
        </p:nvCxnSpPr>
        <p:spPr bwMode="auto">
          <a:xfrm>
            <a:off x="8759171" y="4747522"/>
            <a:ext cx="467168" cy="0"/>
          </a:xfrm>
          <a:prstGeom prst="straightConnector1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246914" y="3315349"/>
            <a:ext cx="8512256" cy="164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i="1" kern="0" dirty="0">
                <a:solidFill>
                  <a:srgbClr val="0432FF"/>
                </a:solidFill>
                <a:latin typeface="Calibri"/>
                <a:cs typeface="Calibri"/>
              </a:rPr>
              <a:t>                       </a:t>
            </a:r>
            <a:r>
              <a:rPr lang="en-US" sz="2800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28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000" i="1" kern="0" baseline="-51000" dirty="0">
                <a:solidFill>
                  <a:srgbClr val="DC0003"/>
                </a:solidFill>
                <a:sym typeface="Symbol"/>
              </a:rPr>
              <a:t>2</a:t>
            </a:r>
            <a:r>
              <a:rPr lang="en-US" sz="2800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P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(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=x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, 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)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kern="0" baseline="-51000" dirty="0">
                <a:solidFill>
                  <a:srgbClr val="DC0003"/>
                </a:solidFill>
                <a:sym typeface="Symbol"/>
              </a:rPr>
              <a:t>2</a:t>
            </a:r>
            <a:r>
              <a:rPr lang="en-US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kern="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CC00CC"/>
                </a:solidFill>
                <a:sym typeface="Symbol"/>
              </a:rPr>
              <a:t> </a:t>
            </a:r>
            <a:endParaRPr lang="en-US" kern="0" dirty="0">
              <a:solidFill>
                <a:srgbClr val="CC00CC"/>
              </a:solidFill>
              <a:sym typeface="Symbol"/>
            </a:endParaRP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0.66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&lt;0.9,0.1&gt;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+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0.34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&lt;0.3,0.7&gt;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0432FF"/>
                </a:solidFill>
                <a:sym typeface="Symbol"/>
              </a:rPr>
              <a:t>              = &lt;0.696,0.304&gt;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Weather prediction,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54625" cy="2883489"/>
          </a:xfrm>
        </p:spPr>
        <p:txBody>
          <a:bodyPr/>
          <a:lstStyle/>
          <a:p>
            <a:r>
              <a:rPr lang="en-US" dirty="0"/>
              <a:t>Time 2: 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) =</a:t>
            </a:r>
            <a:r>
              <a:rPr lang="en-US" dirty="0">
                <a:solidFill>
                  <a:srgbClr val="0096FF"/>
                </a:solidFill>
              </a:rPr>
              <a:t>&lt;0.66,0.34&gt;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3?</a:t>
            </a:r>
          </a:p>
          <a:p>
            <a:pPr marL="457176" lvl="1" indent="0">
              <a:buNone/>
            </a:pP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    P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0432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) =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47" y="1181101"/>
            <a:ext cx="4086692" cy="2501900"/>
          </a:xfrm>
          <a:prstGeom prst="rect">
            <a:avLst/>
          </a:prstGeom>
        </p:spPr>
      </p:pic>
      <p:sp>
        <p:nvSpPr>
          <p:cNvPr id="6" name="Oval 62"/>
          <p:cNvSpPr>
            <a:spLocks noChangeArrowheads="1"/>
          </p:cNvSpPr>
          <p:nvPr/>
        </p:nvSpPr>
        <p:spPr bwMode="auto">
          <a:xfrm>
            <a:off x="10455076" y="440457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9" name="AutoShape 65"/>
          <p:cNvCxnSpPr>
            <a:cxnSpLocks noChangeShapeType="1"/>
          </p:cNvCxnSpPr>
          <p:nvPr/>
        </p:nvCxnSpPr>
        <p:spPr bwMode="auto">
          <a:xfrm>
            <a:off x="9978749" y="474258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66"/>
          <p:cNvSpPr>
            <a:spLocks noChangeArrowheads="1"/>
          </p:cNvSpPr>
          <p:nvPr/>
        </p:nvSpPr>
        <p:spPr bwMode="auto">
          <a:xfrm>
            <a:off x="9252744" y="43947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46720" y="4394790"/>
            <a:ext cx="707065" cy="685800"/>
            <a:chOff x="7209582" y="3073990"/>
            <a:chExt cx="707065" cy="685800"/>
          </a:xfrm>
          <a:effectLst/>
        </p:grpSpPr>
        <p:cxnSp>
          <p:nvCxnSpPr>
            <p:cNvPr id="14" name="Straight Connector 13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9027974" y="42804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924149" y="4140200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30" name="Straight Connector 2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928225" y="4140200"/>
            <a:ext cx="2484841" cy="1210733"/>
            <a:chOff x="10515600" y="4267200"/>
            <a:chExt cx="1219200" cy="2438400"/>
          </a:xfrm>
          <a:effectLst/>
        </p:grpSpPr>
        <p:cxnSp>
          <p:nvCxnSpPr>
            <p:cNvPr id="35" name="Straight Connector 3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0252882" y="4143612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66"/>
          <p:cNvSpPr>
            <a:spLocks noChangeArrowheads="1"/>
          </p:cNvSpPr>
          <p:nvPr/>
        </p:nvSpPr>
        <p:spPr bwMode="auto">
          <a:xfrm>
            <a:off x="8033166" y="4404622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X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1</a:t>
            </a:r>
          </a:p>
        </p:txBody>
      </p:sp>
      <p:cxnSp>
        <p:nvCxnSpPr>
          <p:cNvPr id="41" name="AutoShape 65"/>
          <p:cNvCxnSpPr>
            <a:cxnSpLocks noChangeShapeType="1"/>
          </p:cNvCxnSpPr>
          <p:nvPr/>
        </p:nvCxnSpPr>
        <p:spPr bwMode="auto">
          <a:xfrm>
            <a:off x="7561649" y="4747522"/>
            <a:ext cx="467168" cy="0"/>
          </a:xfrm>
          <a:prstGeom prst="straightConnector1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5434688" y="1394178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28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algorithm (simple form)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state at time </a:t>
            </a:r>
            <a:r>
              <a:rPr lang="en-US" i="1" dirty="0"/>
              <a:t>t</a:t>
            </a:r>
            <a:r>
              <a:rPr lang="en-US" dirty="0"/>
              <a:t>?</a:t>
            </a:r>
          </a:p>
          <a:p>
            <a:pPr marL="457176" lvl="1" indent="0">
              <a:buNone/>
            </a:pP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0432FF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0432F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DC0003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DC0003"/>
                </a:solidFill>
                <a:sym typeface="Symbol"/>
              </a:rPr>
              <a:t>-1</a:t>
            </a:r>
            <a:r>
              <a:rPr lang="en-US" i="1" dirty="0">
                <a:solidFill>
                  <a:srgbClr val="DC0003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9437FF"/>
                </a:solidFill>
                <a:sym typeface="Symbol"/>
              </a:rPr>
              <a:t>P</a:t>
            </a:r>
            <a:r>
              <a:rPr lang="en-US" dirty="0">
                <a:solidFill>
                  <a:srgbClr val="9437FF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9437FF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9437FF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, </a:t>
            </a:r>
            <a:r>
              <a:rPr lang="en-US" dirty="0" err="1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X</a:t>
            </a:r>
            <a:r>
              <a:rPr lang="en-US" baseline="-25000" dirty="0" err="1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t</a:t>
            </a:r>
            <a:r>
              <a:rPr lang="en-US" dirty="0">
                <a:solidFill>
                  <a:srgbClr val="9437FF"/>
                </a:solidFill>
                <a:sym typeface="Symbol"/>
              </a:rPr>
              <a:t>)</a:t>
            </a:r>
          </a:p>
          <a:p>
            <a:pPr marL="457176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</a:t>
            </a:r>
            <a:r>
              <a:rPr lang="en-US" dirty="0">
                <a:solidFill>
                  <a:srgbClr val="0432FF"/>
                </a:solidFill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DC0003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DC0003"/>
                </a:solidFill>
                <a:sym typeface="Symbol"/>
              </a:rPr>
              <a:t>-1</a:t>
            </a:r>
            <a:r>
              <a:rPr lang="en-US" sz="2400" i="1" dirty="0">
                <a:solidFill>
                  <a:srgbClr val="DC0003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009051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051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0096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0096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dirty="0"/>
              <a:t>Iterate this update starting at </a:t>
            </a:r>
            <a:r>
              <a:rPr lang="en-US" i="1" dirty="0"/>
              <a:t>t</a:t>
            </a:r>
            <a:r>
              <a:rPr lang="en-US" dirty="0"/>
              <a:t>=0</a:t>
            </a:r>
          </a:p>
          <a:p>
            <a:pPr marL="457176" lvl="1" indent="0">
              <a:buNone/>
            </a:pPr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7514768" y="1107849"/>
            <a:ext cx="2209800" cy="685800"/>
          </a:xfrm>
          <a:prstGeom prst="wedgeRoundRectCallout">
            <a:avLst>
              <a:gd name="adj1" fmla="val -125769"/>
              <a:gd name="adj2" fmla="val 178295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Probability from previous iteration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5360570" y="1113178"/>
            <a:ext cx="1897480" cy="685800"/>
          </a:xfrm>
          <a:prstGeom prst="wedgeRoundRectCallout">
            <a:avLst>
              <a:gd name="adj1" fmla="val -100854"/>
              <a:gd name="adj2" fmla="val 153567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90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Transition model</a:t>
            </a:r>
          </a:p>
        </p:txBody>
      </p:sp>
    </p:spTree>
    <p:extLst>
      <p:ext uri="{BB962C8B-B14F-4D97-AF65-F5344CB8AC3E}">
        <p14:creationId xmlns:p14="http://schemas.microsoft.com/office/powerpoint/2010/main" val="70029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9200"/>
            <a:ext cx="5954245" cy="53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as a Bayes Net Warm-up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06400" y="1143000"/>
            <a:ext cx="10871200" cy="556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For the following Bayes net, write the query </a:t>
            </a:r>
            <a:r>
              <a:rPr lang="en-US" sz="2400" i="1" kern="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400" i="1" kern="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kern="0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 | </a:t>
            </a:r>
            <a:r>
              <a:rPr lang="en-US" sz="2400" i="1" kern="0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sz="2400" kern="0" baseline="-25000" dirty="0">
                <a:solidFill>
                  <a:schemeClr val="accent1">
                    <a:lumMod val="75000"/>
                  </a:schemeClr>
                </a:solidFill>
              </a:rPr>
              <a:t>1:4</a:t>
            </a:r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</a:rPr>
              <a:t>) in terms of the conditional probability tables associated with the Bayes net.</a:t>
            </a:r>
          </a:p>
          <a:p>
            <a:endParaRPr lang="en-US" sz="2400" kern="0" dirty="0"/>
          </a:p>
          <a:p>
            <a:endParaRPr lang="en-US" sz="2400" kern="0" dirty="0"/>
          </a:p>
          <a:p>
            <a:pPr marL="0" indent="0">
              <a:buNone/>
            </a:pPr>
            <a:r>
              <a:rPr lang="en-US" sz="2400" i="1" kern="0" dirty="0">
                <a:solidFill>
                  <a:schemeClr val="tx1"/>
                </a:solidFill>
              </a:rPr>
              <a:t>P</a:t>
            </a:r>
            <a:r>
              <a:rPr lang="en-US" sz="2400" kern="0" dirty="0">
                <a:solidFill>
                  <a:schemeClr val="tx1"/>
                </a:solidFill>
              </a:rPr>
              <a:t>(</a:t>
            </a:r>
            <a:r>
              <a:rPr lang="en-US" sz="2400" i="1" kern="0" dirty="0">
                <a:solidFill>
                  <a:schemeClr val="tx1"/>
                </a:solidFill>
              </a:rPr>
              <a:t>X</a:t>
            </a:r>
            <a:r>
              <a:rPr lang="en-US" sz="2400" kern="0" baseline="-25000" dirty="0">
                <a:solidFill>
                  <a:schemeClr val="tx1"/>
                </a:solidFill>
              </a:rPr>
              <a:t>4</a:t>
            </a:r>
            <a:r>
              <a:rPr lang="en-US" sz="2400" kern="0" dirty="0">
                <a:solidFill>
                  <a:schemeClr val="tx1"/>
                </a:solidFill>
              </a:rPr>
              <a:t> | </a:t>
            </a:r>
            <a:r>
              <a:rPr lang="en-US" sz="2400" i="1" kern="0" dirty="0">
                <a:solidFill>
                  <a:schemeClr val="tx1"/>
                </a:solidFill>
              </a:rPr>
              <a:t>e</a:t>
            </a:r>
            <a:r>
              <a:rPr lang="en-US" sz="2400" kern="0" baseline="-25000" dirty="0">
                <a:solidFill>
                  <a:schemeClr val="tx1"/>
                </a:solidFill>
              </a:rPr>
              <a:t>1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2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3</a:t>
            </a:r>
            <a:r>
              <a:rPr lang="en-US" sz="2400" i="1" kern="0" dirty="0">
                <a:solidFill>
                  <a:schemeClr val="tx1"/>
                </a:solidFill>
              </a:rPr>
              <a:t>,e</a:t>
            </a:r>
            <a:r>
              <a:rPr lang="en-US" sz="2400" kern="0" baseline="-25000" dirty="0">
                <a:solidFill>
                  <a:schemeClr val="tx1"/>
                </a:solidFill>
              </a:rPr>
              <a:t>4</a:t>
            </a:r>
            <a:r>
              <a:rPr lang="en-US" sz="2400" kern="0" dirty="0">
                <a:solidFill>
                  <a:schemeClr val="tx1"/>
                </a:solidFill>
              </a:rPr>
              <a:t>) =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848600" y="1828800"/>
            <a:ext cx="3429000" cy="1600200"/>
            <a:chOff x="1028700" y="4876800"/>
            <a:chExt cx="3276600" cy="1600200"/>
          </a:xfrm>
        </p:grpSpPr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24" name="AutoShape 63"/>
            <p:cNvCxnSpPr>
              <a:cxnSpLocks noChangeShapeType="1"/>
              <a:stCxn id="23" idx="4"/>
              <a:endCxn id="3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6" name="AutoShape 65"/>
            <p:cNvCxnSpPr>
              <a:cxnSpLocks noChangeShapeType="1"/>
              <a:stCxn id="27" idx="6"/>
              <a:endCxn id="2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8" name="AutoShape 67"/>
            <p:cNvCxnSpPr>
              <a:cxnSpLocks noChangeShapeType="1"/>
              <a:stCxn id="27" idx="4"/>
              <a:endCxn id="2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0" name="AutoShape 69"/>
            <p:cNvCxnSpPr>
              <a:cxnSpLocks noChangeShapeType="1"/>
              <a:stCxn id="29" idx="6"/>
              <a:endCxn id="3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" name="AutoShape 70"/>
            <p:cNvCxnSpPr>
              <a:cxnSpLocks noChangeShapeType="1"/>
              <a:stCxn id="23" idx="6"/>
              <a:endCxn id="2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36" name="AutoShape 77"/>
            <p:cNvCxnSpPr>
              <a:cxnSpLocks noChangeShapeType="1"/>
              <a:stCxn id="29" idx="4"/>
              <a:endCxn id="3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78"/>
            <p:cNvCxnSpPr>
              <a:cxnSpLocks noChangeShapeType="1"/>
              <a:stCxn id="32" idx="4"/>
              <a:endCxn id="3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1386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Hidden Markov Models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5151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Usually the true state is not observed directly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Hidden Markov models (HMMs)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Underlying Markov chain over states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observe evidence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at each time step</a:t>
            </a:r>
          </a:p>
          <a:p>
            <a:pPr lvl="1">
              <a:lnSpc>
                <a:spcPct val="90000"/>
              </a:lnSpc>
            </a:pPr>
            <a:r>
              <a:rPr lang="en-US" sz="20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is a single discrete variable;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may be continuous and may consist of several variables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4267200"/>
            <a:ext cx="4800600" cy="1600200"/>
            <a:chOff x="1676400" y="4267200"/>
            <a:chExt cx="4800600" cy="1600200"/>
          </a:xfrm>
        </p:grpSpPr>
        <p:sp>
          <p:nvSpPr>
            <p:cNvPr id="3686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68" name="AutoShape 5"/>
            <p:cNvCxnSpPr>
              <a:cxnSpLocks noChangeShapeType="1"/>
              <a:stCxn id="36867" idx="4"/>
              <a:endCxn id="36883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69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6870" name="AutoShape 7"/>
            <p:cNvCxnSpPr>
              <a:cxnSpLocks noChangeShapeType="1"/>
              <a:stCxn id="36869" idx="4"/>
              <a:endCxn id="36880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72" name="AutoShape 9"/>
            <p:cNvCxnSpPr>
              <a:cxnSpLocks noChangeShapeType="1"/>
              <a:stCxn id="36873" idx="6"/>
              <a:endCxn id="36869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7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6875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36876" name="AutoShape 13"/>
            <p:cNvCxnSpPr>
              <a:cxnSpLocks noChangeShapeType="1"/>
              <a:stCxn id="36875" idx="6"/>
              <a:endCxn id="36878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77" name="AutoShape 14"/>
            <p:cNvCxnSpPr>
              <a:cxnSpLocks noChangeShapeType="1"/>
              <a:stCxn id="36869" idx="6"/>
              <a:endCxn id="36875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78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6879" name="AutoShape 16"/>
            <p:cNvCxnSpPr>
              <a:cxnSpLocks noChangeShapeType="1"/>
              <a:stCxn id="36878" idx="6"/>
              <a:endCxn id="3686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80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36881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6882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6883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84" name="AutoShape 21"/>
            <p:cNvCxnSpPr>
              <a:cxnSpLocks noChangeShapeType="1"/>
              <a:stCxn id="36875" idx="4"/>
              <a:endCxn id="36881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85" name="AutoShape 22"/>
            <p:cNvCxnSpPr>
              <a:cxnSpLocks noChangeShapeType="1"/>
              <a:stCxn id="36878" idx="4"/>
              <a:endCxn id="36882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24000"/>
            <a:ext cx="5107669" cy="46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62615" y="3586578"/>
            <a:ext cx="7315200" cy="2819400"/>
            <a:chOff x="990600" y="1676400"/>
            <a:chExt cx="7315200" cy="2819400"/>
          </a:xfrm>
        </p:grpSpPr>
        <p:cxnSp>
          <p:nvCxnSpPr>
            <p:cNvPr id="11" name="Straight Arrow Connector 10"/>
            <p:cNvCxnSpPr>
              <a:endCxn id="52" idx="2"/>
            </p:cNvCxnSpPr>
            <p:nvPr/>
          </p:nvCxnSpPr>
          <p:spPr>
            <a:xfrm>
              <a:off x="3124200" y="2057400"/>
              <a:ext cx="533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371600" y="3703638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cxnSp>
          <p:nvCxnSpPr>
            <p:cNvPr id="26" name="Straight Arrow Connector 25"/>
            <p:cNvCxnSpPr>
              <a:stCxn id="51" idx="4"/>
              <a:endCxn id="25" idx="0"/>
            </p:cNvCxnSpPr>
            <p:nvPr/>
          </p:nvCxnSpPr>
          <p:spPr>
            <a:xfrm>
              <a:off x="2362200" y="2438400"/>
              <a:ext cx="0" cy="126523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52" idx="4"/>
              <a:endCxn id="49" idx="0"/>
            </p:cNvCxnSpPr>
            <p:nvPr/>
          </p:nvCxnSpPr>
          <p:spPr>
            <a:xfrm>
              <a:off x="4648200" y="2438400"/>
              <a:ext cx="0" cy="1295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53" idx="2"/>
            </p:cNvCxnSpPr>
            <p:nvPr/>
          </p:nvCxnSpPr>
          <p:spPr>
            <a:xfrm flipV="1">
              <a:off x="5410200" y="2057400"/>
              <a:ext cx="533400" cy="793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3" idx="4"/>
              <a:endCxn id="50" idx="0"/>
            </p:cNvCxnSpPr>
            <p:nvPr/>
          </p:nvCxnSpPr>
          <p:spPr>
            <a:xfrm>
              <a:off x="6934200" y="2438400"/>
              <a:ext cx="0" cy="1295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657600" y="37338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43600" y="37338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371600" y="16764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657600" y="16764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 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943600" y="1676400"/>
              <a:ext cx="1981200" cy="762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sz="2400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 t+1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990600" y="2057400"/>
              <a:ext cx="381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924800" y="2057400"/>
              <a:ext cx="381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" name="Rectangle 3"/>
          <p:cNvSpPr>
            <a:spLocks noGrp="1" noChangeArrowheads="1"/>
          </p:cNvSpPr>
          <p:nvPr>
            <p:ph idx="1"/>
          </p:nvPr>
        </p:nvSpPr>
        <p:spPr>
          <a:xfrm>
            <a:off x="594442" y="1292600"/>
            <a:ext cx="5257800" cy="16303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ea typeface="ＭＳ Ｐゴシック" pitchFamily="34" charset="-128"/>
              </a:rPr>
              <a:t>An HMM is defined by: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Initial distribution:   </a:t>
            </a:r>
            <a:r>
              <a:rPr lang="en-US" sz="2400" i="1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sz="2400" dirty="0">
                <a:solidFill>
                  <a:srgbClr val="0096FF"/>
                </a:solidFill>
                <a:sym typeface="Symbol"/>
              </a:rPr>
              <a:t>)</a:t>
            </a:r>
            <a:endParaRPr lang="en-US" sz="2400" dirty="0">
              <a:solidFill>
                <a:srgbClr val="0096FF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Transition model:    </a:t>
            </a:r>
            <a:r>
              <a:rPr lang="en-US" sz="2400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sz="2400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i="1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sz="2400" dirty="0">
                <a:solidFill>
                  <a:srgbClr val="009051"/>
                </a:solidFill>
                <a:sym typeface="Symbol"/>
              </a:rPr>
              <a:t>)</a:t>
            </a:r>
            <a:endParaRPr lang="en-US" sz="2400" dirty="0">
              <a:solidFill>
                <a:srgbClr val="009051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Sensor model:          </a:t>
            </a:r>
            <a:r>
              <a:rPr lang="en-US" sz="2400" i="1" dirty="0">
                <a:solidFill>
                  <a:srgbClr val="F16C11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F16C11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F16C11"/>
                </a:solidFill>
                <a:sym typeface="Symbol"/>
              </a:rPr>
              <a:t>E</a:t>
            </a:r>
            <a:r>
              <a:rPr lang="en-US" sz="2400" i="1" baseline="-25000" dirty="0">
                <a:solidFill>
                  <a:srgbClr val="F16C11"/>
                </a:solidFill>
                <a:latin typeface="Calibri"/>
                <a:cs typeface="Calibri"/>
              </a:rPr>
              <a:t>t </a:t>
            </a:r>
            <a:r>
              <a:rPr lang="en-US" sz="2400" dirty="0">
                <a:solidFill>
                  <a:srgbClr val="F16C11"/>
                </a:solidFill>
                <a:latin typeface="Calibri"/>
                <a:cs typeface="Calibri"/>
              </a:rPr>
              <a:t>|</a:t>
            </a:r>
            <a:r>
              <a:rPr lang="en-US" sz="2400" baseline="-25000" dirty="0">
                <a:solidFill>
                  <a:srgbClr val="F16C11"/>
                </a:solidFill>
                <a:latin typeface="Calibri"/>
                <a:cs typeface="Calibri"/>
              </a:rPr>
              <a:t> </a:t>
            </a:r>
            <a:r>
              <a:rPr lang="en-US" sz="2400" i="1" dirty="0" err="1">
                <a:solidFill>
                  <a:srgbClr val="F16C11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F16C11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F16C11"/>
                </a:solidFill>
                <a:sym typeface="Symbol"/>
              </a:rPr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69" y="1413686"/>
            <a:ext cx="2621611" cy="890016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5962815" y="2210496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3033092" y="4346072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8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16C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74" y="1405318"/>
            <a:ext cx="2378144" cy="2190276"/>
          </a:xfrm>
          <a:prstGeom prst="rect">
            <a:avLst/>
          </a:prstGeom>
        </p:spPr>
      </p:pic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301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Example: Ghostbusters HMM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20801"/>
            <a:ext cx="5257800" cy="3263900"/>
          </a:xfrm>
        </p:spPr>
        <p:txBody>
          <a:bodyPr/>
          <a:lstStyle/>
          <a:p>
            <a:pPr marL="342882" lvl="1" indent="-342882">
              <a:buClr>
                <a:schemeClr val="tx1"/>
              </a:buClr>
            </a:pPr>
            <a:r>
              <a:rPr lang="en-US" sz="2400" dirty="0">
                <a:sym typeface="Symbol"/>
              </a:rPr>
              <a:t>State: location of moving ghost</a:t>
            </a:r>
          </a:p>
          <a:p>
            <a:pPr marL="342882" lvl="1" indent="-342882">
              <a:buClr>
                <a:schemeClr val="tx1"/>
              </a:buClr>
            </a:pPr>
            <a:r>
              <a:rPr lang="en-US" sz="2400" dirty="0">
                <a:sym typeface="Symbol"/>
              </a:rPr>
              <a:t>Observations: Color recorded by ghost sensor at clicked squares</a:t>
            </a:r>
          </a:p>
          <a:p>
            <a:pPr marL="342882" lvl="1" indent="-342882">
              <a:buClr>
                <a:schemeClr val="tx1"/>
              </a:buClr>
            </a:pPr>
            <a:r>
              <a:rPr lang="en-US" sz="2400" i="1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sz="2400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sz="2400" dirty="0">
                <a:solidFill>
                  <a:srgbClr val="0096FF"/>
                </a:solidFill>
                <a:ea typeface="ＭＳ Ｐゴシック" pitchFamily="34" charset="-128"/>
                <a:sym typeface="Symbol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= uniform</a:t>
            </a:r>
          </a:p>
          <a:p>
            <a:pPr marL="342882" lvl="1" indent="-342882">
              <a:buClr>
                <a:schemeClr val="tx1"/>
              </a:buClr>
            </a:pPr>
            <a:r>
              <a:rPr lang="en-US" sz="2400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sz="2400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 |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sz="240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sz="2400" dirty="0">
                <a:solidFill>
                  <a:srgbClr val="009051"/>
                </a:solidFill>
                <a:ea typeface="ＭＳ Ｐゴシック" pitchFamily="34" charset="-128"/>
                <a:sym typeface="Symbol"/>
              </a:rPr>
              <a:t> 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= usually move clockwise, but sometimes move randomly or stay in place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C</a:t>
            </a:r>
            <a:r>
              <a:rPr lang="en-US" sz="2400" i="1" baseline="-25000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tij</a:t>
            </a:r>
            <a:r>
              <a:rPr lang="en-US" sz="24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 | </a:t>
            </a:r>
            <a:r>
              <a:rPr lang="en-US" sz="2400" i="1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2400" i="1" baseline="-25000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) 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= same sensor model as before:</a:t>
            </a:r>
            <a:br>
              <a:rPr lang="en-US" sz="20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</a:br>
            <a:r>
              <a:rPr lang="en-US" sz="20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red means close, green means far away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.</a:t>
            </a:r>
          </a:p>
        </p:txBody>
      </p:sp>
      <p:grpSp>
        <p:nvGrpSpPr>
          <p:cNvPr id="39939" name="Group 37"/>
          <p:cNvGrpSpPr>
            <a:grpSpLocks/>
          </p:cNvGrpSpPr>
          <p:nvPr/>
        </p:nvGrpSpPr>
        <p:grpSpPr bwMode="auto">
          <a:xfrm>
            <a:off x="5815106" y="2874776"/>
            <a:ext cx="1447800" cy="1524000"/>
            <a:chOff x="3984" y="1056"/>
            <a:chExt cx="1296" cy="1296"/>
          </a:xfrm>
          <a:solidFill>
            <a:srgbClr val="D2E9FF"/>
          </a:solidFill>
        </p:grpSpPr>
        <p:sp>
          <p:nvSpPr>
            <p:cNvPr id="39973" name="Rectangle 38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4" name="Rectangle 39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5" name="Rectangle 40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6" name="Rectangle 41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7" name="Rectangle 42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8" name="Rectangle 43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9" name="Rectangle 44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80" name="Rectangle 45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81" name="Rectangle 46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</p:grpSp>
      <p:sp>
        <p:nvSpPr>
          <p:cNvPr id="39940" name="Rectangle 48"/>
          <p:cNvSpPr>
            <a:spLocks noChangeArrowheads="1"/>
          </p:cNvSpPr>
          <p:nvPr/>
        </p:nvSpPr>
        <p:spPr bwMode="auto">
          <a:xfrm>
            <a:off x="6196106" y="4474976"/>
            <a:ext cx="7938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96FF"/>
                </a:solidFill>
                <a:latin typeface="Calibri"/>
                <a:cs typeface="Calibri"/>
              </a:rPr>
              <a:t>P(X</a:t>
            </a:r>
            <a:r>
              <a:rPr lang="en-US" sz="2400" baseline="-25000" dirty="0">
                <a:solidFill>
                  <a:srgbClr val="0096FF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solidFill>
                  <a:srgbClr val="0096FF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39941" name="Rectangle 49"/>
          <p:cNvSpPr>
            <a:spLocks noChangeArrowheads="1"/>
          </p:cNvSpPr>
          <p:nvPr/>
        </p:nvSpPr>
        <p:spPr bwMode="auto">
          <a:xfrm>
            <a:off x="9928736" y="3344827"/>
            <a:ext cx="22028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P( X</a:t>
            </a:r>
            <a:r>
              <a:rPr lang="en-US" sz="2400" baseline="-25000" dirty="0">
                <a:solidFill>
                  <a:srgbClr val="009051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 | X</a:t>
            </a:r>
            <a:r>
              <a:rPr lang="en-US" altLang="ja-JP" sz="2400" baseline="-25000" dirty="0">
                <a:solidFill>
                  <a:srgbClr val="009051"/>
                </a:solidFill>
                <a:latin typeface="Calibri"/>
                <a:cs typeface="Calibri"/>
              </a:rPr>
              <a:t>1</a:t>
            </a:r>
            <a:r>
              <a:rPr lang="en-US" altLang="ja-JP" sz="2400" dirty="0">
                <a:solidFill>
                  <a:srgbClr val="009051"/>
                </a:solidFill>
                <a:latin typeface="Calibri"/>
                <a:cs typeface="Calibri"/>
              </a:rPr>
              <a:t>=(2,3) )</a:t>
            </a:r>
            <a:endParaRPr lang="en-US" sz="2400" dirty="0">
              <a:solidFill>
                <a:srgbClr val="009051"/>
              </a:solidFill>
              <a:latin typeface="Calibri"/>
              <a:cs typeface="Calibri"/>
            </a:endParaRPr>
          </a:p>
        </p:txBody>
      </p:sp>
      <p:grpSp>
        <p:nvGrpSpPr>
          <p:cNvPr id="39942" name="Group 50"/>
          <p:cNvGrpSpPr>
            <a:grpSpLocks/>
          </p:cNvGrpSpPr>
          <p:nvPr/>
        </p:nvGrpSpPr>
        <p:grpSpPr bwMode="auto">
          <a:xfrm>
            <a:off x="10246982" y="1668427"/>
            <a:ext cx="1447800" cy="1524000"/>
            <a:chOff x="3984" y="1056"/>
            <a:chExt cx="1296" cy="1296"/>
          </a:xfrm>
          <a:solidFill>
            <a:srgbClr val="D2E9FF"/>
          </a:solidFill>
        </p:grpSpPr>
        <p:sp>
          <p:nvSpPr>
            <p:cNvPr id="39964" name="Rectangle 51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1/6</a:t>
              </a:r>
            </a:p>
          </p:txBody>
        </p:sp>
        <p:sp>
          <p:nvSpPr>
            <p:cNvPr id="39966" name="Rectangle 53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67" name="Rectangle 54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1/6</a:t>
              </a:r>
            </a:p>
          </p:txBody>
        </p:sp>
        <p:sp>
          <p:nvSpPr>
            <p:cNvPr id="39968" name="Rectangle 55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1/2</a:t>
              </a:r>
            </a:p>
          </p:txBody>
        </p:sp>
        <p:sp>
          <p:nvSpPr>
            <p:cNvPr id="39969" name="Rectangle 56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70" name="Rectangle 57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71" name="Rectangle 58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72" name="Rectangle 59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65" name="Rectangle 52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grpFill/>
            <a:ln w="28575">
              <a:solidFill>
                <a:srgbClr val="00905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1/6</a:t>
              </a:r>
            </a:p>
          </p:txBody>
        </p:sp>
      </p:grpSp>
      <p:sp>
        <p:nvSpPr>
          <p:cNvPr id="39943" name="Oval 60"/>
          <p:cNvSpPr>
            <a:spLocks noChangeArrowheads="1"/>
          </p:cNvSpPr>
          <p:nvPr/>
        </p:nvSpPr>
        <p:spPr bwMode="auto">
          <a:xfrm>
            <a:off x="5334000" y="5486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28700" y="4876800"/>
            <a:ext cx="4252913" cy="1600200"/>
            <a:chOff x="1028700" y="4876800"/>
            <a:chExt cx="4252913" cy="1600200"/>
          </a:xfrm>
        </p:grpSpPr>
        <p:sp>
          <p:nvSpPr>
            <p:cNvPr id="39945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9946" name="AutoShape 63"/>
            <p:cNvCxnSpPr>
              <a:cxnSpLocks noChangeShapeType="1"/>
              <a:stCxn id="39945" idx="4"/>
              <a:endCxn id="39956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948" name="AutoShape 65"/>
            <p:cNvCxnSpPr>
              <a:cxnSpLocks noChangeShapeType="1"/>
              <a:stCxn id="39949" idx="6"/>
              <a:endCxn id="39945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9949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51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39952" name="AutoShape 69"/>
            <p:cNvCxnSpPr>
              <a:cxnSpLocks noChangeShapeType="1"/>
              <a:stCxn id="39951" idx="6"/>
              <a:endCxn id="39954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953" name="AutoShape 70"/>
            <p:cNvCxnSpPr>
              <a:cxnSpLocks noChangeShapeType="1"/>
              <a:stCxn id="39945" idx="6"/>
              <a:endCxn id="39951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9954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9955" name="AutoShape 72"/>
            <p:cNvCxnSpPr>
              <a:cxnSpLocks noChangeShapeType="1"/>
              <a:stCxn id="39954" idx="6"/>
            </p:cNvCxnSpPr>
            <p:nvPr/>
          </p:nvCxnSpPr>
          <p:spPr bwMode="auto">
            <a:xfrm>
              <a:off x="4319588" y="51435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9956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C</a:t>
              </a:r>
              <a:r>
                <a:rPr lang="en-US" sz="2400" baseline="-25000" dirty="0">
                  <a:latin typeface="Calibri"/>
                  <a:cs typeface="Calibri"/>
                </a:rPr>
                <a:t>1ij</a:t>
              </a:r>
            </a:p>
          </p:txBody>
        </p:sp>
        <p:sp>
          <p:nvSpPr>
            <p:cNvPr id="39957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C</a:t>
              </a:r>
              <a:r>
                <a:rPr lang="en-US" sz="2400" baseline="-25000" dirty="0">
                  <a:latin typeface="Calibri"/>
                  <a:cs typeface="Calibri"/>
                </a:rPr>
                <a:t>2ij</a:t>
              </a:r>
            </a:p>
          </p:txBody>
        </p:sp>
        <p:sp>
          <p:nvSpPr>
            <p:cNvPr id="39958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C</a:t>
              </a:r>
              <a:r>
                <a:rPr lang="en-US" sz="2400" baseline="-25000" dirty="0">
                  <a:latin typeface="Calibri"/>
                  <a:cs typeface="Calibri"/>
                </a:rPr>
                <a:t>3ij</a:t>
              </a:r>
            </a:p>
          </p:txBody>
        </p:sp>
        <p:cxnSp>
          <p:nvCxnSpPr>
            <p:cNvPr id="39960" name="AutoShape 77"/>
            <p:cNvCxnSpPr>
              <a:cxnSpLocks noChangeShapeType="1"/>
              <a:stCxn id="39951" idx="4"/>
              <a:endCxn id="39957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961" name="AutoShape 78"/>
            <p:cNvCxnSpPr>
              <a:cxnSpLocks noChangeShapeType="1"/>
              <a:stCxn id="39954" idx="4"/>
              <a:endCxn id="39958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9962" name="Line 81"/>
          <p:cNvSpPr>
            <a:spLocks noChangeShapeType="1"/>
          </p:cNvSpPr>
          <p:nvPr/>
        </p:nvSpPr>
        <p:spPr bwMode="auto">
          <a:xfrm>
            <a:off x="11141765" y="2091261"/>
            <a:ext cx="356815" cy="1"/>
          </a:xfrm>
          <a:prstGeom prst="line">
            <a:avLst/>
          </a:prstGeom>
          <a:noFill/>
          <a:ln w="57150" cap="rnd">
            <a:solidFill>
              <a:srgbClr val="00905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32" y="4202248"/>
            <a:ext cx="2286092" cy="20902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553200" y="6507901"/>
            <a:ext cx="563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Ghostbusters – Circular Dynamics – HMM (L14D2)]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563937" y="4733462"/>
            <a:ext cx="946149" cy="1909385"/>
            <a:chOff x="10515600" y="4267200"/>
            <a:chExt cx="1219200" cy="2438400"/>
          </a:xfrm>
          <a:effectLst/>
        </p:grpSpPr>
        <p:cxnSp>
          <p:nvCxnSpPr>
            <p:cNvPr id="49" name="Straight Connector 48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735137" y="4733462"/>
            <a:ext cx="1734950" cy="801498"/>
            <a:chOff x="10515600" y="4267200"/>
            <a:chExt cx="1219200" cy="2438400"/>
          </a:xfrm>
          <a:effectLst/>
        </p:grpSpPr>
        <p:cxnSp>
          <p:nvCxnSpPr>
            <p:cNvPr id="54" name="Straight Connector 5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938118" y="4733463"/>
            <a:ext cx="696490" cy="801498"/>
            <a:chOff x="10515600" y="4267200"/>
            <a:chExt cx="1219200" cy="2438400"/>
          </a:xfrm>
          <a:effectLst/>
        </p:grpSpPr>
        <p:cxnSp>
          <p:nvCxnSpPr>
            <p:cNvPr id="59" name="Straight Connector 58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Line 81"/>
          <p:cNvSpPr>
            <a:spLocks noChangeShapeType="1"/>
          </p:cNvSpPr>
          <p:nvPr/>
        </p:nvSpPr>
        <p:spPr bwMode="auto">
          <a:xfrm>
            <a:off x="10988919" y="2079832"/>
            <a:ext cx="0" cy="248995"/>
          </a:xfrm>
          <a:prstGeom prst="line">
            <a:avLst/>
          </a:prstGeom>
          <a:noFill/>
          <a:ln w="28575" cap="rnd">
            <a:solidFill>
              <a:srgbClr val="00905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4" name="Line 81"/>
          <p:cNvSpPr>
            <a:spLocks noChangeShapeType="1"/>
          </p:cNvSpPr>
          <p:nvPr/>
        </p:nvSpPr>
        <p:spPr bwMode="auto">
          <a:xfrm flipH="1">
            <a:off x="10506319" y="2091261"/>
            <a:ext cx="302084" cy="1"/>
          </a:xfrm>
          <a:prstGeom prst="line">
            <a:avLst/>
          </a:prstGeom>
          <a:noFill/>
          <a:ln w="28575" cap="rnd">
            <a:solidFill>
              <a:srgbClr val="00905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22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/>
      <p:bldP spid="39941" grpId="0"/>
      <p:bldP spid="39943" grpId="0" animBg="1"/>
      <p:bldP spid="39962" grpId="0" animBg="1"/>
      <p:bldP spid="47" grpId="0"/>
      <p:bldP spid="63" grpId="0" animBg="1"/>
      <p:bldP spid="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HMM as Probability Model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353800" cy="51054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						        </a:t>
            </a:r>
          </a:p>
          <a:p>
            <a:pPr marL="457176" lvl="1" indent="0" algn="ctr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9437FF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9437FF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9437FF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cs typeface="Calibri"/>
              </a:rPr>
              <a:t>= </a:t>
            </a:r>
            <a:r>
              <a:rPr lang="en-US" sz="2400" i="1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0096FF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0096FF"/>
                </a:solidFill>
                <a:latin typeface="Calibri"/>
                <a:cs typeface="Calibri"/>
              </a:rPr>
              <a:t>)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dirty="0">
                <a:sym typeface="Symbol"/>
              </a:rPr>
              <a:t></a:t>
            </a:r>
            <a:r>
              <a:rPr lang="en-US" sz="3200" i="1" baseline="-25000" dirty="0">
                <a:sym typeface="Symbol"/>
              </a:rPr>
              <a:t>t</a:t>
            </a:r>
            <a:r>
              <a:rPr lang="en-US" sz="3200" baseline="-25000" dirty="0">
                <a:sym typeface="Symbol"/>
              </a:rPr>
              <a:t>=1:</a:t>
            </a:r>
            <a:r>
              <a:rPr lang="en-US" sz="3200" i="1" baseline="-25000" dirty="0">
                <a:sym typeface="Symbol"/>
              </a:rPr>
              <a:t>T</a:t>
            </a:r>
            <a:r>
              <a:rPr lang="en-US" sz="3200" i="1" dirty="0">
                <a:sym typeface="Symbol"/>
              </a:rPr>
              <a:t> </a:t>
            </a:r>
            <a:r>
              <a:rPr lang="en-US" sz="2400" i="1" dirty="0">
                <a:solidFill>
                  <a:srgbClr val="009051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9051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hidden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                                                               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  <a:p>
            <a:pPr marL="457176" lvl="1" indent="0" algn="ctr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9437FF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 </a:t>
            </a: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baseline="-25000" dirty="0">
                <a:solidFill>
                  <a:srgbClr val="9437FF"/>
                </a:solidFill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 …,</a:t>
            </a:r>
            <a:r>
              <a:rPr lang="en-US" sz="2400" i="1" dirty="0">
                <a:solidFill>
                  <a:srgbClr val="9437FF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9437FF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9437FF"/>
                </a:solidFill>
                <a:latin typeface="Calibri"/>
                <a:cs typeface="Calibri"/>
              </a:rPr>
              <a:t>E</a:t>
            </a:r>
            <a:r>
              <a:rPr lang="en-US" sz="3200" i="1" baseline="-25000" dirty="0">
                <a:solidFill>
                  <a:srgbClr val="9437FF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9437FF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cs typeface="Calibri"/>
              </a:rPr>
              <a:t>= </a:t>
            </a:r>
            <a:r>
              <a:rPr lang="en-US" sz="2400" i="1" dirty="0">
                <a:solidFill>
                  <a:srgbClr val="00B0F0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00B0F0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00B0F0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00B0F0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00B0F0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ym typeface="Symbol"/>
              </a:rPr>
              <a:t></a:t>
            </a:r>
            <a:r>
              <a:rPr lang="en-US" sz="3200" i="1" baseline="-25000" dirty="0">
                <a:sym typeface="Symbol"/>
              </a:rPr>
              <a:t>t</a:t>
            </a:r>
            <a:r>
              <a:rPr lang="en-US" sz="3200" baseline="-25000" dirty="0">
                <a:sym typeface="Symbol"/>
              </a:rPr>
              <a:t>=1:</a:t>
            </a:r>
            <a:r>
              <a:rPr lang="en-US" sz="3200" i="1" baseline="-25000" dirty="0">
                <a:sym typeface="Symbol"/>
              </a:rPr>
              <a:t>T</a:t>
            </a:r>
            <a:r>
              <a:rPr lang="en-US" sz="3200" i="1" dirty="0">
                <a:sym typeface="Symbol"/>
              </a:rPr>
              <a:t> </a:t>
            </a:r>
            <a:r>
              <a:rPr lang="en-US" sz="2400" i="1" dirty="0">
                <a:solidFill>
                  <a:srgbClr val="009051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9051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009051"/>
                </a:solidFill>
                <a:latin typeface="Calibri"/>
                <a:cs typeface="Calibri"/>
              </a:rPr>
              <a:t>)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i="1" baseline="-25000" dirty="0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F16C11"/>
                </a:solidFill>
                <a:latin typeface="Calibri"/>
                <a:cs typeface="Calibri"/>
              </a:rPr>
              <a:t>| </a:t>
            </a:r>
            <a:r>
              <a:rPr lang="en-US" sz="2400" i="1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F16C11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F16C11"/>
                </a:solidFill>
                <a:latin typeface="Calibri"/>
                <a:cs typeface="Calibri"/>
              </a:rPr>
              <a:t>)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Future states are independent of the past given the present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Current evidence is independent of everything else given the current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Are evidence variables independent of each other?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90600" y="4648200"/>
            <a:ext cx="4800600" cy="1600200"/>
            <a:chOff x="1676400" y="4267200"/>
            <a:chExt cx="4800600" cy="1600200"/>
          </a:xfrm>
        </p:grpSpPr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1" name="AutoShape 5"/>
            <p:cNvCxnSpPr>
              <a:cxnSpLocks noChangeShapeType="1"/>
              <a:stCxn id="27" idx="4"/>
              <a:endCxn id="48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5" name="AutoShape 7"/>
            <p:cNvCxnSpPr>
              <a:cxnSpLocks noChangeShapeType="1"/>
              <a:stCxn id="34" idx="4"/>
              <a:endCxn id="45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9"/>
            <p:cNvCxnSpPr>
              <a:cxnSpLocks noChangeShapeType="1"/>
              <a:stCxn id="38" idx="6"/>
              <a:endCxn id="34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41" name="AutoShape 13"/>
            <p:cNvCxnSpPr>
              <a:cxnSpLocks noChangeShapeType="1"/>
              <a:stCxn id="40" idx="6"/>
              <a:endCxn id="43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" name="AutoShape 14"/>
            <p:cNvCxnSpPr>
              <a:cxnSpLocks noChangeShapeType="1"/>
              <a:stCxn id="34" idx="6"/>
              <a:endCxn id="40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3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44" name="AutoShape 16"/>
            <p:cNvCxnSpPr>
              <a:cxnSpLocks noChangeShapeType="1"/>
              <a:stCxn id="43" idx="6"/>
              <a:endCxn id="2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5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49" name="AutoShape 21"/>
            <p:cNvCxnSpPr>
              <a:cxnSpLocks noChangeShapeType="1"/>
              <a:stCxn id="40" idx="4"/>
              <a:endCxn id="46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AutoShape 22"/>
            <p:cNvCxnSpPr>
              <a:cxnSpLocks noChangeShapeType="1"/>
              <a:stCxn id="43" idx="4"/>
              <a:endCxn id="47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TextBox 1"/>
          <p:cNvSpPr txBox="1"/>
          <p:nvPr/>
        </p:nvSpPr>
        <p:spPr>
          <a:xfrm>
            <a:off x="5524501" y="5319980"/>
            <a:ext cx="6667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Useful notation: </a:t>
            </a:r>
            <a:r>
              <a:rPr lang="en-US" sz="2400" i="1" kern="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2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=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i="1" kern="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, 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3200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+1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, …, </a:t>
            </a:r>
            <a:r>
              <a:rPr lang="en-US" sz="2400" i="1" kern="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endParaRPr lang="en-US" sz="2400" i="1" kern="0" dirty="0">
              <a:solidFill>
                <a:srgbClr val="CC00CC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400" kern="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kern="0" dirty="0">
                <a:latin typeface="Calibri" charset="0"/>
                <a:ea typeface="Calibri" charset="0"/>
                <a:cs typeface="Calibri" charset="0"/>
              </a:rPr>
              <a:t>For example: 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P(X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1:2</a:t>
            </a:r>
            <a:r>
              <a:rPr lang="en-US" sz="24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| e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3200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) =</a:t>
            </a:r>
            <a:r>
              <a:rPr lang="en-US" sz="24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4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, X</a:t>
            </a:r>
            <a:r>
              <a:rPr lang="en-US" sz="320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4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, | 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 , e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400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2400" i="1" kern="0" dirty="0">
                <a:solidFill>
                  <a:srgbClr val="CC00CC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3200" i="1" kern="0" dirty="0">
              <a:solidFill>
                <a:srgbClr val="CC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Real HMM Examples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640999" y="1184728"/>
            <a:ext cx="10337800" cy="55263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Speech recognition HMMs: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Observations are acoustic signals (continuous valued)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States are specific positions in specific words (so, tens of thousands)</a:t>
            </a: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Machine translation HMMs: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Observations are words (tens of thousands)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States are translation options</a:t>
            </a: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Robot tracking: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Observations are range readings (continuous)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States are positions on a map (continuous)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Molecular biology: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Observations are nucleotides ACGT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States are coding/non-coding/start/stop/splice-site etc.</a:t>
            </a: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686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Other HMM Queries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447800"/>
            <a:ext cx="3505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Filtering: </a:t>
            </a:r>
            <a:r>
              <a:rPr lang="en-US" sz="3200" i="1" dirty="0"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3200" i="1" dirty="0"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i="1" baseline="-25000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sz="3200" i="1" dirty="0"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baseline="-25000" dirty="0"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sz="3200" i="1" baseline="-25000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3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4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47825" y="2233613"/>
            <a:ext cx="2850356" cy="1350169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95" name="Group 94"/>
          <p:cNvGrpSpPr/>
          <p:nvPr/>
        </p:nvGrpSpPr>
        <p:grpSpPr>
          <a:xfrm>
            <a:off x="1647825" y="5129213"/>
            <a:ext cx="2850356" cy="1350169"/>
            <a:chOff x="1028700" y="4876800"/>
            <a:chExt cx="3276600" cy="1600200"/>
          </a:xfrm>
        </p:grpSpPr>
        <p:sp>
          <p:nvSpPr>
            <p:cNvPr id="10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4" name="AutoShape 63"/>
            <p:cNvCxnSpPr>
              <a:cxnSpLocks noChangeShapeType="1"/>
              <a:stCxn id="103" idx="4"/>
              <a:endCxn id="11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6" name="AutoShape 65"/>
            <p:cNvCxnSpPr>
              <a:cxnSpLocks noChangeShapeType="1"/>
              <a:stCxn id="107" idx="6"/>
              <a:endCxn id="10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8" name="AutoShape 67"/>
            <p:cNvCxnSpPr>
              <a:cxnSpLocks noChangeShapeType="1"/>
              <a:stCxn id="107" idx="4"/>
              <a:endCxn id="10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10" name="AutoShape 69"/>
            <p:cNvCxnSpPr>
              <a:cxnSpLocks noChangeShapeType="1"/>
              <a:stCxn id="109" idx="6"/>
              <a:endCxn id="11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70"/>
            <p:cNvCxnSpPr>
              <a:cxnSpLocks noChangeShapeType="1"/>
              <a:stCxn id="103" idx="6"/>
              <a:endCxn id="10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1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1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1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16" name="AutoShape 77"/>
            <p:cNvCxnSpPr>
              <a:cxnSpLocks noChangeShapeType="1"/>
              <a:stCxn id="109" idx="4"/>
              <a:endCxn id="11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7" name="AutoShape 78"/>
            <p:cNvCxnSpPr>
              <a:cxnSpLocks noChangeShapeType="1"/>
              <a:stCxn id="112" idx="4"/>
              <a:endCxn id="11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19" name="Group 118"/>
          <p:cNvGrpSpPr/>
          <p:nvPr/>
        </p:nvGrpSpPr>
        <p:grpSpPr>
          <a:xfrm>
            <a:off x="7439025" y="5129213"/>
            <a:ext cx="2850356" cy="1350169"/>
            <a:chOff x="1028700" y="4876800"/>
            <a:chExt cx="3276600" cy="1600200"/>
          </a:xfrm>
        </p:grpSpPr>
        <p:sp>
          <p:nvSpPr>
            <p:cNvPr id="127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28" name="AutoShape 63"/>
            <p:cNvCxnSpPr>
              <a:cxnSpLocks noChangeShapeType="1"/>
              <a:stCxn id="127" idx="4"/>
              <a:endCxn id="137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9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0" name="AutoShape 65"/>
            <p:cNvCxnSpPr>
              <a:cxnSpLocks noChangeShapeType="1"/>
              <a:stCxn id="131" idx="6"/>
              <a:endCxn id="127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1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2" name="AutoShape 67"/>
            <p:cNvCxnSpPr>
              <a:cxnSpLocks noChangeShapeType="1"/>
              <a:stCxn id="131" idx="4"/>
              <a:endCxn id="129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3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34" name="AutoShape 69"/>
            <p:cNvCxnSpPr>
              <a:cxnSpLocks noChangeShapeType="1"/>
              <a:stCxn id="133" idx="6"/>
              <a:endCxn id="136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5" name="AutoShape 70"/>
            <p:cNvCxnSpPr>
              <a:cxnSpLocks noChangeShapeType="1"/>
              <a:stCxn id="127" idx="6"/>
              <a:endCxn id="133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6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37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38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39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40" name="AutoShape 77"/>
            <p:cNvCxnSpPr>
              <a:cxnSpLocks noChangeShapeType="1"/>
              <a:stCxn id="133" idx="4"/>
              <a:endCxn id="138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1" name="AutoShape 78"/>
            <p:cNvCxnSpPr>
              <a:cxnSpLocks noChangeShapeType="1"/>
              <a:stCxn id="136" idx="4"/>
              <a:endCxn id="139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43" name="Group 142"/>
          <p:cNvGrpSpPr/>
          <p:nvPr/>
        </p:nvGrpSpPr>
        <p:grpSpPr>
          <a:xfrm>
            <a:off x="7439025" y="2233613"/>
            <a:ext cx="2850356" cy="1350169"/>
            <a:chOff x="1028700" y="4876800"/>
            <a:chExt cx="3276600" cy="1600200"/>
          </a:xfrm>
        </p:grpSpPr>
        <p:sp>
          <p:nvSpPr>
            <p:cNvPr id="151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2" name="AutoShape 63"/>
            <p:cNvCxnSpPr>
              <a:cxnSpLocks noChangeShapeType="1"/>
              <a:stCxn id="151" idx="4"/>
              <a:endCxn id="161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3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4" name="AutoShape 65"/>
            <p:cNvCxnSpPr>
              <a:cxnSpLocks noChangeShapeType="1"/>
              <a:stCxn id="155" idx="6"/>
              <a:endCxn id="151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5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6" name="AutoShape 67"/>
            <p:cNvCxnSpPr>
              <a:cxnSpLocks noChangeShapeType="1"/>
              <a:stCxn id="155" idx="4"/>
              <a:endCxn id="153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7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58" name="AutoShape 69"/>
            <p:cNvCxnSpPr>
              <a:cxnSpLocks noChangeShapeType="1"/>
              <a:stCxn id="157" idx="6"/>
              <a:endCxn id="160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9" name="AutoShape 70"/>
            <p:cNvCxnSpPr>
              <a:cxnSpLocks noChangeShapeType="1"/>
              <a:stCxn id="151" idx="6"/>
              <a:endCxn id="157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0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61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2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64" name="AutoShape 77"/>
            <p:cNvCxnSpPr>
              <a:cxnSpLocks noChangeShapeType="1"/>
              <a:stCxn id="157" idx="4"/>
              <a:endCxn id="162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66" name="Rectangle 3"/>
          <p:cNvSpPr txBox="1">
            <a:spLocks noChangeArrowheads="1"/>
          </p:cNvSpPr>
          <p:nvPr/>
        </p:nvSpPr>
        <p:spPr bwMode="auto">
          <a:xfrm>
            <a:off x="6934200" y="1447800"/>
            <a:ext cx="403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Prediction: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+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</p:txBody>
      </p:sp>
      <p:sp>
        <p:nvSpPr>
          <p:cNvPr id="167" name="Rectangle 3"/>
          <p:cNvSpPr txBox="1">
            <a:spLocks noChangeArrowheads="1"/>
          </p:cNvSpPr>
          <p:nvPr/>
        </p:nvSpPr>
        <p:spPr bwMode="auto">
          <a:xfrm>
            <a:off x="914400" y="4343400"/>
            <a:ext cx="464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Smoothing: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),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&lt;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6553200" y="4343400"/>
            <a:ext cx="480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Explanation: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1: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9" name="Oval 75"/>
          <p:cNvSpPr>
            <a:spLocks noChangeArrowheads="1"/>
          </p:cNvSpPr>
          <p:nvPr/>
        </p:nvSpPr>
        <p:spPr bwMode="auto">
          <a:xfrm>
            <a:off x="38862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0" name="Oval 75"/>
          <p:cNvSpPr>
            <a:spLocks noChangeArrowheads="1"/>
          </p:cNvSpPr>
          <p:nvPr/>
        </p:nvSpPr>
        <p:spPr bwMode="auto">
          <a:xfrm>
            <a:off x="96774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1" name="Oval 75"/>
          <p:cNvSpPr>
            <a:spLocks noChangeArrowheads="1"/>
          </p:cNvSpPr>
          <p:nvPr/>
        </p:nvSpPr>
        <p:spPr bwMode="auto">
          <a:xfrm>
            <a:off x="3078480" y="49530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2" name="Oval 75"/>
          <p:cNvSpPr>
            <a:spLocks noChangeArrowheads="1"/>
          </p:cNvSpPr>
          <p:nvPr/>
        </p:nvSpPr>
        <p:spPr bwMode="auto">
          <a:xfrm>
            <a:off x="7239000" y="4953000"/>
            <a:ext cx="33528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58206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9" y="1270958"/>
            <a:ext cx="11242737" cy="5130875"/>
          </a:xfrm>
        </p:spPr>
        <p:txBody>
          <a:bodyPr/>
          <a:lstStyle/>
          <a:p>
            <a:r>
              <a:rPr lang="en-US" dirty="0"/>
              <a:t>Assignments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HW11</a:t>
            </a:r>
          </a:p>
          <a:p>
            <a:pPr marL="917575" lvl="2" indent="-457200"/>
            <a:r>
              <a:rPr lang="en-US" sz="2800" dirty="0"/>
              <a:t>Due </a:t>
            </a:r>
            <a:r>
              <a:rPr lang="en-US" sz="2800" dirty="0" err="1"/>
              <a:t>Thur</a:t>
            </a:r>
            <a:r>
              <a:rPr lang="en-US" sz="2800" dirty="0"/>
              <a:t> 4/25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P5</a:t>
            </a:r>
          </a:p>
          <a:p>
            <a:pPr marL="917575" lvl="2" indent="-457200"/>
            <a:r>
              <a:rPr lang="en-US" sz="2800" dirty="0">
                <a:solidFill>
                  <a:schemeClr val="tx1"/>
                </a:solidFill>
              </a:rPr>
              <a:t>Due </a:t>
            </a:r>
            <a:r>
              <a:rPr lang="en-US" sz="2800" dirty="0" err="1">
                <a:solidFill>
                  <a:schemeClr val="tx1"/>
                </a:solidFill>
              </a:rPr>
              <a:t>Thur</a:t>
            </a:r>
            <a:r>
              <a:rPr lang="en-US" sz="2800" dirty="0">
                <a:solidFill>
                  <a:schemeClr val="tx1"/>
                </a:solidFill>
              </a:rPr>
              <a:t>, 5/2</a:t>
            </a:r>
          </a:p>
          <a:p>
            <a:endParaRPr lang="en-US" dirty="0"/>
          </a:p>
          <a:p>
            <a:r>
              <a:rPr lang="en-US" dirty="0"/>
              <a:t>In-class Polls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Denominator capped after midterm 2, 56 polls</a:t>
            </a:r>
          </a:p>
          <a:p>
            <a:pPr lvl="2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917575" lvl="2" indent="-457200"/>
            <a:endParaRPr lang="en-US" sz="2800" dirty="0"/>
          </a:p>
          <a:p>
            <a:pPr marL="457200" indent="-457200"/>
            <a:endParaRPr lang="en-US" sz="3600" dirty="0"/>
          </a:p>
          <a:p>
            <a:pPr marL="917575" lvl="2" indent="-457200"/>
            <a:endParaRPr lang="en-US" sz="2800" dirty="0"/>
          </a:p>
          <a:p>
            <a:pPr marL="917575" lvl="2" indent="-457200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belief state</a:t>
            </a:r>
            <a:r>
              <a:rPr lang="en-US" dirty="0"/>
              <a:t>—input to the decision process of a rational agent </a:t>
            </a:r>
          </a:p>
          <a:p>
            <a:r>
              <a:rPr lang="en-US" dirty="0">
                <a:solidFill>
                  <a:srgbClr val="C00000"/>
                </a:solidFill>
              </a:rPr>
              <a:t>Prediction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</a:rPr>
              <a:t>+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&gt; 0 </a:t>
            </a:r>
          </a:p>
          <a:p>
            <a:pPr lvl="1"/>
            <a:r>
              <a:rPr lang="en-US" dirty="0"/>
              <a:t>evaluation of possible action sequences; like filtering without the evidence </a:t>
            </a:r>
          </a:p>
          <a:p>
            <a:r>
              <a:rPr lang="en-US" dirty="0">
                <a:solidFill>
                  <a:srgbClr val="C00000"/>
                </a:solidFill>
              </a:rPr>
              <a:t>Smoothing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rgbClr val="CC00CC"/>
                </a:solidFill>
              </a:rPr>
              <a:t>0 ≤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&lt;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pPr lvl="1"/>
            <a:r>
              <a:rPr lang="en-US" dirty="0"/>
              <a:t>better estimate of past states, essential for learning </a:t>
            </a:r>
          </a:p>
          <a:p>
            <a:r>
              <a:rPr lang="en-US" dirty="0">
                <a:solidFill>
                  <a:srgbClr val="C00000"/>
                </a:solidFill>
              </a:rPr>
              <a:t>Most likely explanation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</a:rPr>
              <a:t>argmax</a:t>
            </a:r>
            <a:r>
              <a:rPr lang="en-US" sz="3600" i="1" baseline="-25000" dirty="0">
                <a:solidFill>
                  <a:srgbClr val="CC00CC"/>
                </a:solidFill>
              </a:rPr>
              <a:t>x</a:t>
            </a:r>
            <a:r>
              <a:rPr lang="en-US" sz="2800" baseline="-50000" dirty="0">
                <a:solidFill>
                  <a:srgbClr val="CC00CC"/>
                </a:solidFill>
              </a:rPr>
              <a:t>1:</a:t>
            </a:r>
            <a:r>
              <a:rPr lang="en-US" sz="2800" i="1" baseline="-50000" dirty="0">
                <a:solidFill>
                  <a:srgbClr val="CC00CC"/>
                </a:solidFill>
              </a:rPr>
              <a:t>t</a:t>
            </a:r>
            <a:r>
              <a:rPr lang="en-US" sz="2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n-US" dirty="0"/>
              <a:t>speech recognition, decoding with a noisy channel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9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– Hunting Invisible Ghosts with Sonar</a:t>
            </a:r>
          </a:p>
        </p:txBody>
      </p:sp>
      <p:pic>
        <p:nvPicPr>
          <p:cNvPr id="5" name="Picture 4" descr="Screen Shot 2014-08-21 at 7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1219200"/>
            <a:ext cx="6297884" cy="5277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– Sonar – No Beliefs(L14D1)]</a:t>
            </a:r>
          </a:p>
        </p:txBody>
      </p:sp>
    </p:spTree>
    <p:extLst>
      <p:ext uri="{BB962C8B-B14F-4D97-AF65-F5344CB8AC3E}">
        <p14:creationId xmlns:p14="http://schemas.microsoft.com/office/powerpoint/2010/main" val="222519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sz="3200" i="1" dirty="0">
                <a:solidFill>
                  <a:schemeClr val="tx1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F16C11"/>
                </a:solidFill>
              </a:rPr>
              <a:t>P</a:t>
            </a:r>
            <a:r>
              <a:rPr lang="en-US" sz="3200" dirty="0">
                <a:solidFill>
                  <a:srgbClr val="F16C11"/>
                </a:solidFill>
              </a:rPr>
              <a:t>(</a:t>
            </a:r>
            <a:r>
              <a:rPr lang="en-US" sz="3200" i="1" dirty="0">
                <a:solidFill>
                  <a:srgbClr val="F16C11"/>
                </a:solidFill>
              </a:rPr>
              <a:t>e</a:t>
            </a:r>
            <a:r>
              <a:rPr lang="en-US" sz="3200" i="1" baseline="-25000" dirty="0">
                <a:solidFill>
                  <a:srgbClr val="F16C11"/>
                </a:solidFill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</a:rPr>
              <a:t>+1</a:t>
            </a:r>
            <a:r>
              <a:rPr lang="en-US" sz="3200" dirty="0">
                <a:solidFill>
                  <a:srgbClr val="F16C11"/>
                </a:solidFill>
              </a:rPr>
              <a:t>|</a:t>
            </a:r>
            <a:r>
              <a:rPr lang="en-US" sz="3200" i="1" dirty="0">
                <a:solidFill>
                  <a:srgbClr val="F16C11"/>
                </a:solidFill>
              </a:rPr>
              <a:t>X</a:t>
            </a:r>
            <a:r>
              <a:rPr lang="en-US" sz="3200" i="1" baseline="-25000" dirty="0">
                <a:solidFill>
                  <a:srgbClr val="F16C11"/>
                </a:solidFill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</a:rPr>
              <a:t>+1</a:t>
            </a:r>
            <a:r>
              <a:rPr lang="en-US" sz="3200" dirty="0">
                <a:solidFill>
                  <a:srgbClr val="F16C11"/>
                </a:solidFill>
              </a:rPr>
              <a:t>) </a:t>
            </a:r>
            <a:r>
              <a:rPr lang="en-US" sz="320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DC0003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DC0003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DC0003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9051"/>
                </a:solidFill>
              </a:rPr>
              <a:t>+1</a:t>
            </a:r>
            <a:r>
              <a:rPr lang="en-US" sz="320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 P</a:t>
            </a:r>
            <a:r>
              <a:rPr lang="en-US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0096FF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0096F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dirty="0">
                <a:solidFill>
                  <a:srgbClr val="0096FF"/>
                </a:solidFill>
              </a:rPr>
              <a:t>| </a:t>
            </a:r>
            <a:r>
              <a:rPr lang="en-US" i="1" dirty="0">
                <a:solidFill>
                  <a:srgbClr val="0096FF"/>
                </a:solidFill>
              </a:rPr>
              <a:t>e</a:t>
            </a:r>
            <a:r>
              <a:rPr lang="en-US" baseline="-25000" dirty="0">
                <a:solidFill>
                  <a:srgbClr val="0096FF"/>
                </a:solidFill>
              </a:rPr>
              <a:t>1:</a:t>
            </a:r>
            <a:r>
              <a:rPr lang="en-US" i="1" baseline="-25000" dirty="0">
                <a:solidFill>
                  <a:srgbClr val="0096FF"/>
                </a:solidFill>
              </a:rPr>
              <a:t>t</a:t>
            </a:r>
            <a:r>
              <a:rPr lang="en-US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 </a:t>
            </a:r>
            <a:endParaRPr lang="en-US" sz="3200" dirty="0">
              <a:solidFill>
                <a:srgbClr val="009051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endParaRPr lang="en-US" sz="3200" dirty="0">
              <a:solidFill>
                <a:srgbClr val="CC00CC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b="1" i="1" dirty="0">
                <a:solidFill>
                  <a:srgbClr val="0432FF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0432FF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0432FF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0432FF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chemeClr val="tx1"/>
                </a:solidFill>
                <a:sym typeface="Symbol"/>
              </a:rPr>
              <a:t>= </a:t>
            </a:r>
            <a:r>
              <a:rPr lang="en-US" cap="small" dirty="0">
                <a:solidFill>
                  <a:schemeClr val="tx1"/>
                </a:solidFill>
                <a:sym typeface="Symbol"/>
              </a:rPr>
              <a:t>Forward</a:t>
            </a:r>
            <a:r>
              <a:rPr lang="en-US" dirty="0">
                <a:solidFill>
                  <a:schemeClr val="tx1"/>
                </a:solidFill>
                <a:sym typeface="Symbol"/>
              </a:rPr>
              <a:t>(</a:t>
            </a:r>
            <a:r>
              <a:rPr lang="en-US" b="1" i="1" dirty="0">
                <a:solidFill>
                  <a:srgbClr val="0096FF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0096FF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0096FF"/>
                </a:solidFill>
                <a:sym typeface="Symbol"/>
              </a:rPr>
              <a:t>t</a:t>
            </a:r>
            <a:r>
              <a:rPr lang="en-US" dirty="0">
                <a:solidFill>
                  <a:srgbClr val="0096FF"/>
                </a:solidFill>
                <a:sym typeface="Symbol"/>
              </a:rPr>
              <a:t> </a:t>
            </a:r>
            <a:r>
              <a:rPr lang="en-US" dirty="0">
                <a:solidFill>
                  <a:schemeClr val="tx1"/>
                </a:solidFill>
                <a:sym typeface="Symbol"/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e</a:t>
            </a:r>
            <a:r>
              <a:rPr lang="en-US" i="1" baseline="-25000" dirty="0">
                <a:solidFill>
                  <a:schemeClr val="tx1"/>
                </a:solidFill>
              </a:rPr>
              <a:t>t</a:t>
            </a:r>
            <a:r>
              <a:rPr lang="en-US" baseline="-25000" dirty="0">
                <a:solidFill>
                  <a:schemeClr val="tx1"/>
                </a:solidFill>
              </a:rPr>
              <a:t>+1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b="1" i="1" dirty="0">
              <a:solidFill>
                <a:schemeClr val="tx1"/>
              </a:solidFill>
              <a:sym typeface="Symbol"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961165" y="1774372"/>
            <a:ext cx="3575957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26922" y="1774372"/>
            <a:ext cx="1676400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69722" y="1774372"/>
            <a:ext cx="304800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7013122" y="2383972"/>
            <a:ext cx="1524000" cy="457200"/>
          </a:xfrm>
          <a:prstGeom prst="wedgeRoundRectCallout">
            <a:avLst>
              <a:gd name="adj1" fmla="val -51057"/>
              <a:gd name="adj2" fmla="val -154960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117522" y="2383972"/>
            <a:ext cx="1524000" cy="457200"/>
          </a:xfrm>
          <a:prstGeom prst="wedgeRoundRectCallout">
            <a:avLst>
              <a:gd name="adj1" fmla="val -59629"/>
              <a:gd name="adj2" fmla="val -158532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1679122" y="2383972"/>
            <a:ext cx="1524000" cy="457200"/>
          </a:xfrm>
          <a:prstGeom prst="wedgeRoundRectCallout">
            <a:avLst>
              <a:gd name="adj1" fmla="val 25907"/>
              <a:gd name="adj2" fmla="val -157342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427950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sp>
        <p:nvSpPr>
          <p:cNvPr id="10" name="Oval 62"/>
          <p:cNvSpPr>
            <a:spLocks noChangeArrowheads="1"/>
          </p:cNvSpPr>
          <p:nvPr/>
        </p:nvSpPr>
        <p:spPr bwMode="auto">
          <a:xfrm>
            <a:off x="4778271" y="30739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11" name="AutoShape 63"/>
          <p:cNvCxnSpPr>
            <a:cxnSpLocks noChangeShapeType="1"/>
            <a:stCxn id="10" idx="4"/>
            <a:endCxn id="20" idx="0"/>
          </p:cNvCxnSpPr>
          <p:nvPr/>
        </p:nvCxnSpPr>
        <p:spPr bwMode="auto">
          <a:xfrm>
            <a:off x="5131803" y="377816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Oval 64"/>
          <p:cNvSpPr>
            <a:spLocks noChangeArrowheads="1"/>
          </p:cNvSpPr>
          <p:nvPr/>
        </p:nvSpPr>
        <p:spPr bwMode="auto">
          <a:xfrm>
            <a:off x="3566159" y="444559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3" name="AutoShape 65"/>
          <p:cNvCxnSpPr>
            <a:cxnSpLocks noChangeShapeType="1"/>
            <a:stCxn id="14" idx="6"/>
            <a:endCxn id="10" idx="2"/>
          </p:cNvCxnSpPr>
          <p:nvPr/>
        </p:nvCxnSpPr>
        <p:spPr bwMode="auto">
          <a:xfrm>
            <a:off x="4292164" y="341689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66"/>
          <p:cNvSpPr>
            <a:spLocks noChangeArrowheads="1"/>
          </p:cNvSpPr>
          <p:nvPr/>
        </p:nvSpPr>
        <p:spPr bwMode="auto">
          <a:xfrm>
            <a:off x="3566159" y="30739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5" name="AutoShape 67"/>
          <p:cNvCxnSpPr>
            <a:cxnSpLocks noChangeShapeType="1"/>
            <a:stCxn id="14" idx="4"/>
            <a:endCxn id="12" idx="0"/>
          </p:cNvCxnSpPr>
          <p:nvPr/>
        </p:nvCxnSpPr>
        <p:spPr bwMode="auto">
          <a:xfrm>
            <a:off x="3919692" y="377816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73"/>
          <p:cNvSpPr>
            <a:spLocks noChangeArrowheads="1"/>
          </p:cNvSpPr>
          <p:nvPr/>
        </p:nvSpPr>
        <p:spPr bwMode="auto">
          <a:xfrm>
            <a:off x="4778271" y="444559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560135" y="3073990"/>
            <a:ext cx="707065" cy="685800"/>
            <a:chOff x="7209582" y="3073990"/>
            <a:chExt cx="707065" cy="685800"/>
          </a:xfrm>
          <a:effectLst/>
        </p:grpSpPr>
        <p:cxnSp>
          <p:nvCxnSpPr>
            <p:cNvPr id="61" name="Straight Connector 60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3360949" y="29596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67765" y="3048000"/>
            <a:ext cx="990600" cy="2209800"/>
            <a:chOff x="10515600" y="4267200"/>
            <a:chExt cx="1219200" cy="2438400"/>
          </a:xfrm>
          <a:effectLst/>
        </p:grpSpPr>
        <p:cxnSp>
          <p:nvCxnSpPr>
            <p:cNvPr id="74" name="Straight Connector 7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257124" y="2819400"/>
            <a:ext cx="1169248" cy="2590800"/>
            <a:chOff x="10515600" y="4267200"/>
            <a:chExt cx="1219200" cy="2438400"/>
          </a:xfrm>
          <a:effectLst/>
        </p:grpSpPr>
        <p:cxnSp>
          <p:nvCxnSpPr>
            <p:cNvPr id="88" name="Straight Connector 87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A19DF-7192-4D46-A943-19B00F104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dirty="0">
                <a:ea typeface="ＭＳ Ｐゴシック" pitchFamily="34" charset="-128"/>
                <a:cs typeface="Calibri"/>
              </a:rPr>
              <a:t>Marching </a:t>
            </a:r>
            <a:r>
              <a:rPr lang="en-US" b="1" dirty="0">
                <a:ea typeface="ＭＳ Ｐゴシック" pitchFamily="34" charset="-128"/>
                <a:cs typeface="Calibri"/>
              </a:rPr>
              <a:t>forward</a:t>
            </a:r>
            <a:r>
              <a:rPr lang="en-US" dirty="0">
                <a:ea typeface="ＭＳ Ｐゴシック" pitchFamily="34" charset="-128"/>
                <a:cs typeface="Calibri"/>
              </a:rPr>
              <a:t> through the HMM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44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sp>
        <p:nvSpPr>
          <p:cNvPr id="10" name="Oval 62"/>
          <p:cNvSpPr>
            <a:spLocks noChangeArrowheads="1"/>
          </p:cNvSpPr>
          <p:nvPr/>
        </p:nvSpPr>
        <p:spPr bwMode="auto">
          <a:xfrm>
            <a:off x="6088913" y="30739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1" name="AutoShape 63"/>
          <p:cNvCxnSpPr>
            <a:cxnSpLocks noChangeShapeType="1"/>
            <a:stCxn id="10" idx="4"/>
            <a:endCxn id="20" idx="0"/>
          </p:cNvCxnSpPr>
          <p:nvPr/>
        </p:nvCxnSpPr>
        <p:spPr bwMode="auto">
          <a:xfrm>
            <a:off x="6442445" y="377816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Oval 64"/>
          <p:cNvSpPr>
            <a:spLocks noChangeArrowheads="1"/>
          </p:cNvSpPr>
          <p:nvPr/>
        </p:nvSpPr>
        <p:spPr bwMode="auto">
          <a:xfrm>
            <a:off x="4876801" y="444559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3" name="AutoShape 65"/>
          <p:cNvCxnSpPr>
            <a:cxnSpLocks noChangeShapeType="1"/>
            <a:stCxn id="14" idx="6"/>
            <a:endCxn id="10" idx="2"/>
          </p:cNvCxnSpPr>
          <p:nvPr/>
        </p:nvCxnSpPr>
        <p:spPr bwMode="auto">
          <a:xfrm>
            <a:off x="5602806" y="341689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66"/>
          <p:cNvSpPr>
            <a:spLocks noChangeArrowheads="1"/>
          </p:cNvSpPr>
          <p:nvPr/>
        </p:nvSpPr>
        <p:spPr bwMode="auto">
          <a:xfrm>
            <a:off x="4876801" y="30739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5" name="AutoShape 67"/>
          <p:cNvCxnSpPr>
            <a:cxnSpLocks noChangeShapeType="1"/>
            <a:stCxn id="14" idx="4"/>
            <a:endCxn id="12" idx="0"/>
          </p:cNvCxnSpPr>
          <p:nvPr/>
        </p:nvCxnSpPr>
        <p:spPr bwMode="auto">
          <a:xfrm>
            <a:off x="5230334" y="377816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70"/>
          <p:cNvCxnSpPr>
            <a:cxnSpLocks noChangeShapeType="1"/>
          </p:cNvCxnSpPr>
          <p:nvPr/>
        </p:nvCxnSpPr>
        <p:spPr bwMode="auto">
          <a:xfrm>
            <a:off x="4267200" y="343526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71"/>
          <p:cNvSpPr>
            <a:spLocks noChangeArrowheads="1"/>
          </p:cNvSpPr>
          <p:nvPr/>
        </p:nvSpPr>
        <p:spPr bwMode="auto">
          <a:xfrm>
            <a:off x="3566216" y="309236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Oval 73"/>
          <p:cNvSpPr>
            <a:spLocks noChangeArrowheads="1"/>
          </p:cNvSpPr>
          <p:nvPr/>
        </p:nvSpPr>
        <p:spPr bwMode="auto">
          <a:xfrm>
            <a:off x="6088913" y="444559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22" name="Oval 75"/>
          <p:cNvSpPr>
            <a:spLocks noChangeArrowheads="1"/>
          </p:cNvSpPr>
          <p:nvPr/>
        </p:nvSpPr>
        <p:spPr bwMode="auto">
          <a:xfrm>
            <a:off x="3566216" y="446396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24" name="AutoShape 78"/>
          <p:cNvCxnSpPr>
            <a:cxnSpLocks noChangeShapeType="1"/>
            <a:stCxn id="19" idx="4"/>
            <a:endCxn id="22" idx="0"/>
          </p:cNvCxnSpPr>
          <p:nvPr/>
        </p:nvCxnSpPr>
        <p:spPr bwMode="auto">
          <a:xfrm>
            <a:off x="3919748" y="379653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2" name="Group 61"/>
          <p:cNvGrpSpPr/>
          <p:nvPr/>
        </p:nvGrpSpPr>
        <p:grpSpPr>
          <a:xfrm>
            <a:off x="4870777" y="3073990"/>
            <a:ext cx="707065" cy="685800"/>
            <a:chOff x="7209582" y="3073990"/>
            <a:chExt cx="707065" cy="685800"/>
          </a:xfrm>
          <a:effectLst/>
        </p:grpSpPr>
        <p:cxnSp>
          <p:nvCxnSpPr>
            <p:cNvPr id="61" name="Straight Connector 60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671591" y="29596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878407" y="3048000"/>
            <a:ext cx="990600" cy="2209800"/>
            <a:chOff x="10515600" y="4267200"/>
            <a:chExt cx="1219200" cy="2438400"/>
          </a:xfrm>
          <a:effectLst/>
        </p:grpSpPr>
        <p:cxnSp>
          <p:nvCxnSpPr>
            <p:cNvPr id="74" name="Straight Connector 7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52801" y="2819400"/>
            <a:ext cx="2438399" cy="2590800"/>
            <a:chOff x="8028562" y="1905000"/>
            <a:chExt cx="2334638" cy="2590800"/>
          </a:xfrm>
          <a:effectLst/>
        </p:grpSpPr>
        <p:cxnSp>
          <p:nvCxnSpPr>
            <p:cNvPr id="49" name="Straight Connector 48"/>
            <p:cNvCxnSpPr/>
            <p:nvPr/>
          </p:nvCxnSpPr>
          <p:spPr>
            <a:xfrm>
              <a:off x="8028562" y="3276600"/>
              <a:ext cx="1115438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028562" y="4495800"/>
              <a:ext cx="2334638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8028562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9144000" y="1905000"/>
              <a:ext cx="0" cy="13716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144000" y="19050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363200" y="1905000"/>
              <a:ext cx="0" cy="25908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7F309-7DD2-4ED2-A44A-6FC2624D9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dirty="0">
                <a:ea typeface="ＭＳ Ｐゴシック" pitchFamily="34" charset="-128"/>
                <a:cs typeface="Calibri"/>
              </a:rPr>
              <a:t>Marching </a:t>
            </a:r>
            <a:r>
              <a:rPr lang="en-US" b="1" dirty="0">
                <a:ea typeface="ＭＳ Ｐゴシック" pitchFamily="34" charset="-128"/>
                <a:cs typeface="Calibri"/>
              </a:rPr>
              <a:t>forward</a:t>
            </a:r>
            <a:r>
              <a:rPr lang="en-US" dirty="0">
                <a:ea typeface="ＭＳ Ｐゴシック" pitchFamily="34" charset="-128"/>
                <a:cs typeface="Calibri"/>
              </a:rPr>
              <a:t> through the HMM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7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sp>
        <p:nvSpPr>
          <p:cNvPr id="10" name="Oval 62"/>
          <p:cNvSpPr>
            <a:spLocks noChangeArrowheads="1"/>
          </p:cNvSpPr>
          <p:nvPr/>
        </p:nvSpPr>
        <p:spPr bwMode="auto">
          <a:xfrm>
            <a:off x="7284722" y="308610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1" name="AutoShape 63"/>
          <p:cNvCxnSpPr>
            <a:cxnSpLocks noChangeShapeType="1"/>
            <a:stCxn id="10" idx="4"/>
            <a:endCxn id="20" idx="0"/>
          </p:cNvCxnSpPr>
          <p:nvPr/>
        </p:nvCxnSpPr>
        <p:spPr bwMode="auto">
          <a:xfrm>
            <a:off x="7638254" y="379027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Oval 64"/>
          <p:cNvSpPr>
            <a:spLocks noChangeArrowheads="1"/>
          </p:cNvSpPr>
          <p:nvPr/>
        </p:nvSpPr>
        <p:spPr bwMode="auto">
          <a:xfrm>
            <a:off x="6072610" y="445770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3" name="AutoShape 65"/>
          <p:cNvCxnSpPr>
            <a:cxnSpLocks noChangeShapeType="1"/>
            <a:stCxn id="14" idx="6"/>
            <a:endCxn id="10" idx="2"/>
          </p:cNvCxnSpPr>
          <p:nvPr/>
        </p:nvCxnSpPr>
        <p:spPr bwMode="auto">
          <a:xfrm>
            <a:off x="6798615" y="342900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66"/>
          <p:cNvSpPr>
            <a:spLocks noChangeArrowheads="1"/>
          </p:cNvSpPr>
          <p:nvPr/>
        </p:nvSpPr>
        <p:spPr bwMode="auto">
          <a:xfrm>
            <a:off x="6072610" y="308610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5" name="AutoShape 67"/>
          <p:cNvCxnSpPr>
            <a:cxnSpLocks noChangeShapeType="1"/>
            <a:stCxn id="14" idx="4"/>
            <a:endCxn id="12" idx="0"/>
          </p:cNvCxnSpPr>
          <p:nvPr/>
        </p:nvCxnSpPr>
        <p:spPr bwMode="auto">
          <a:xfrm>
            <a:off x="6426143" y="379027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70"/>
          <p:cNvCxnSpPr>
            <a:cxnSpLocks noChangeShapeType="1"/>
            <a:endCxn id="14" idx="2"/>
          </p:cNvCxnSpPr>
          <p:nvPr/>
        </p:nvCxnSpPr>
        <p:spPr bwMode="auto">
          <a:xfrm flipV="1">
            <a:off x="5463009" y="3429000"/>
            <a:ext cx="609601" cy="1837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71"/>
          <p:cNvSpPr>
            <a:spLocks noChangeArrowheads="1"/>
          </p:cNvSpPr>
          <p:nvPr/>
        </p:nvSpPr>
        <p:spPr bwMode="auto">
          <a:xfrm>
            <a:off x="3566216" y="309236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Oval 73"/>
          <p:cNvSpPr>
            <a:spLocks noChangeArrowheads="1"/>
          </p:cNvSpPr>
          <p:nvPr/>
        </p:nvSpPr>
        <p:spPr bwMode="auto">
          <a:xfrm>
            <a:off x="7284722" y="445770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22" name="Oval 75"/>
          <p:cNvSpPr>
            <a:spLocks noChangeArrowheads="1"/>
          </p:cNvSpPr>
          <p:nvPr/>
        </p:nvSpPr>
        <p:spPr bwMode="auto">
          <a:xfrm>
            <a:off x="3566216" y="446396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24" name="AutoShape 78"/>
          <p:cNvCxnSpPr>
            <a:cxnSpLocks noChangeShapeType="1"/>
            <a:stCxn id="19" idx="4"/>
            <a:endCxn id="22" idx="0"/>
          </p:cNvCxnSpPr>
          <p:nvPr/>
        </p:nvCxnSpPr>
        <p:spPr bwMode="auto">
          <a:xfrm>
            <a:off x="3919748" y="379653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2" name="Group 61"/>
          <p:cNvGrpSpPr/>
          <p:nvPr/>
        </p:nvGrpSpPr>
        <p:grpSpPr>
          <a:xfrm>
            <a:off x="6066586" y="3086100"/>
            <a:ext cx="707065" cy="685800"/>
            <a:chOff x="7209582" y="3073990"/>
            <a:chExt cx="707065" cy="685800"/>
          </a:xfrm>
          <a:effectLst/>
        </p:grpSpPr>
        <p:cxnSp>
          <p:nvCxnSpPr>
            <p:cNvPr id="61" name="Straight Connector 60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5867400" y="297180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074216" y="3060110"/>
            <a:ext cx="990600" cy="2209800"/>
            <a:chOff x="10515600" y="4267200"/>
            <a:chExt cx="1219200" cy="2438400"/>
          </a:xfrm>
          <a:effectLst/>
        </p:grpSpPr>
        <p:cxnSp>
          <p:nvCxnSpPr>
            <p:cNvPr id="74" name="Straight Connector 7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36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93163" y="2819400"/>
            <a:ext cx="3659127" cy="2597060"/>
            <a:chOff x="6859779" y="1905000"/>
            <a:chExt cx="3503421" cy="2597060"/>
          </a:xfrm>
          <a:effectLst/>
        </p:grpSpPr>
        <p:cxnSp>
          <p:nvCxnSpPr>
            <p:cNvPr id="49" name="Straight Connector 48"/>
            <p:cNvCxnSpPr/>
            <p:nvPr/>
          </p:nvCxnSpPr>
          <p:spPr>
            <a:xfrm>
              <a:off x="6859779" y="3276600"/>
              <a:ext cx="2284221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59779" y="4495800"/>
              <a:ext cx="3503421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859779" y="328286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9144000" y="1905000"/>
              <a:ext cx="0" cy="13716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144000" y="19050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363200" y="1905000"/>
              <a:ext cx="0" cy="25908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71"/>
          <p:cNvSpPr>
            <a:spLocks noChangeArrowheads="1"/>
          </p:cNvSpPr>
          <p:nvPr/>
        </p:nvSpPr>
        <p:spPr bwMode="auto">
          <a:xfrm>
            <a:off x="4755944" y="311073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46" name="Oval 75"/>
          <p:cNvSpPr>
            <a:spLocks noChangeArrowheads="1"/>
          </p:cNvSpPr>
          <p:nvPr/>
        </p:nvSpPr>
        <p:spPr bwMode="auto">
          <a:xfrm>
            <a:off x="4755944" y="448233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47" name="AutoShape 78"/>
          <p:cNvCxnSpPr>
            <a:cxnSpLocks noChangeShapeType="1"/>
            <a:stCxn id="45" idx="4"/>
            <a:endCxn id="46" idx="0"/>
          </p:cNvCxnSpPr>
          <p:nvPr/>
        </p:nvCxnSpPr>
        <p:spPr bwMode="auto">
          <a:xfrm>
            <a:off x="5109476" y="381490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70"/>
          <p:cNvCxnSpPr>
            <a:cxnSpLocks noChangeShapeType="1"/>
          </p:cNvCxnSpPr>
          <p:nvPr/>
        </p:nvCxnSpPr>
        <p:spPr bwMode="auto">
          <a:xfrm>
            <a:off x="4273281" y="342900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06D1-494C-473D-9BF0-7AEB710DB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dirty="0">
                <a:ea typeface="ＭＳ Ｐゴシック" pitchFamily="34" charset="-128"/>
                <a:cs typeface="Calibri"/>
              </a:rPr>
              <a:t>Marching </a:t>
            </a:r>
            <a:r>
              <a:rPr lang="en-US" b="1" dirty="0">
                <a:ea typeface="ＭＳ Ｐゴシック" pitchFamily="34" charset="-128"/>
                <a:cs typeface="Calibri"/>
              </a:rPr>
              <a:t>forward</a:t>
            </a:r>
            <a:r>
              <a:rPr lang="en-US" dirty="0">
                <a:ea typeface="ＭＳ Ｐゴシック" pitchFamily="34" charset="-128"/>
                <a:cs typeface="Calibri"/>
              </a:rPr>
              <a:t> through the HMM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95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sp>
        <p:nvSpPr>
          <p:cNvPr id="10" name="Oval 62"/>
          <p:cNvSpPr>
            <a:spLocks noChangeArrowheads="1"/>
          </p:cNvSpPr>
          <p:nvPr/>
        </p:nvSpPr>
        <p:spPr bwMode="auto">
          <a:xfrm>
            <a:off x="7284722" y="312420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1" name="AutoShape 63"/>
          <p:cNvCxnSpPr>
            <a:cxnSpLocks noChangeShapeType="1"/>
            <a:stCxn id="10" idx="4"/>
            <a:endCxn id="20" idx="0"/>
          </p:cNvCxnSpPr>
          <p:nvPr/>
        </p:nvCxnSpPr>
        <p:spPr bwMode="auto">
          <a:xfrm>
            <a:off x="7638254" y="382837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Oval 64"/>
          <p:cNvSpPr>
            <a:spLocks noChangeArrowheads="1"/>
          </p:cNvSpPr>
          <p:nvPr/>
        </p:nvSpPr>
        <p:spPr bwMode="auto">
          <a:xfrm>
            <a:off x="6072610" y="449580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3" name="AutoShape 65"/>
          <p:cNvCxnSpPr>
            <a:cxnSpLocks noChangeShapeType="1"/>
            <a:stCxn id="14" idx="6"/>
            <a:endCxn id="10" idx="2"/>
          </p:cNvCxnSpPr>
          <p:nvPr/>
        </p:nvCxnSpPr>
        <p:spPr bwMode="auto">
          <a:xfrm>
            <a:off x="6798615" y="346710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66"/>
          <p:cNvSpPr>
            <a:spLocks noChangeArrowheads="1"/>
          </p:cNvSpPr>
          <p:nvPr/>
        </p:nvSpPr>
        <p:spPr bwMode="auto">
          <a:xfrm>
            <a:off x="6072610" y="312420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5" name="AutoShape 67"/>
          <p:cNvCxnSpPr>
            <a:cxnSpLocks noChangeShapeType="1"/>
            <a:stCxn id="14" idx="4"/>
            <a:endCxn id="12" idx="0"/>
          </p:cNvCxnSpPr>
          <p:nvPr/>
        </p:nvCxnSpPr>
        <p:spPr bwMode="auto">
          <a:xfrm>
            <a:off x="6426143" y="382837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70"/>
          <p:cNvCxnSpPr>
            <a:cxnSpLocks noChangeShapeType="1"/>
            <a:stCxn id="45" idx="6"/>
            <a:endCxn id="14" idx="2"/>
          </p:cNvCxnSpPr>
          <p:nvPr/>
        </p:nvCxnSpPr>
        <p:spPr bwMode="auto">
          <a:xfrm>
            <a:off x="5463009" y="3453630"/>
            <a:ext cx="609601" cy="1347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71"/>
          <p:cNvSpPr>
            <a:spLocks noChangeArrowheads="1"/>
          </p:cNvSpPr>
          <p:nvPr/>
        </p:nvSpPr>
        <p:spPr bwMode="auto">
          <a:xfrm>
            <a:off x="3566216" y="309236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Oval 73"/>
          <p:cNvSpPr>
            <a:spLocks noChangeArrowheads="1"/>
          </p:cNvSpPr>
          <p:nvPr/>
        </p:nvSpPr>
        <p:spPr bwMode="auto">
          <a:xfrm>
            <a:off x="7284722" y="449580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22" name="Oval 75"/>
          <p:cNvSpPr>
            <a:spLocks noChangeArrowheads="1"/>
          </p:cNvSpPr>
          <p:nvPr/>
        </p:nvSpPr>
        <p:spPr bwMode="auto">
          <a:xfrm>
            <a:off x="3566216" y="446396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24" name="AutoShape 78"/>
          <p:cNvCxnSpPr>
            <a:cxnSpLocks noChangeShapeType="1"/>
            <a:stCxn id="19" idx="4"/>
            <a:endCxn id="22" idx="0"/>
          </p:cNvCxnSpPr>
          <p:nvPr/>
        </p:nvCxnSpPr>
        <p:spPr bwMode="auto">
          <a:xfrm>
            <a:off x="3919748" y="379653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8" name="Group 47"/>
          <p:cNvGrpSpPr/>
          <p:nvPr/>
        </p:nvGrpSpPr>
        <p:grpSpPr>
          <a:xfrm>
            <a:off x="3352799" y="2819400"/>
            <a:ext cx="4876800" cy="2590800"/>
            <a:chOff x="5693921" y="1905000"/>
            <a:chExt cx="4669279" cy="2590800"/>
          </a:xfrm>
          <a:effectLst/>
        </p:grpSpPr>
        <p:cxnSp>
          <p:nvCxnSpPr>
            <p:cNvPr id="49" name="Straight Connector 48"/>
            <p:cNvCxnSpPr/>
            <p:nvPr/>
          </p:nvCxnSpPr>
          <p:spPr>
            <a:xfrm>
              <a:off x="5693921" y="3276600"/>
              <a:ext cx="3450079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93921" y="4495800"/>
              <a:ext cx="4669279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5693921" y="3301230"/>
              <a:ext cx="0" cy="119457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9144000" y="1905000"/>
              <a:ext cx="0" cy="13716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144000" y="19050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363200" y="1905000"/>
              <a:ext cx="0" cy="25908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71"/>
          <p:cNvSpPr>
            <a:spLocks noChangeArrowheads="1"/>
          </p:cNvSpPr>
          <p:nvPr/>
        </p:nvSpPr>
        <p:spPr bwMode="auto">
          <a:xfrm>
            <a:off x="4755944" y="311073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46" name="Oval 75"/>
          <p:cNvSpPr>
            <a:spLocks noChangeArrowheads="1"/>
          </p:cNvSpPr>
          <p:nvPr/>
        </p:nvSpPr>
        <p:spPr bwMode="auto">
          <a:xfrm>
            <a:off x="4755944" y="4482330"/>
            <a:ext cx="707065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e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47" name="AutoShape 78"/>
          <p:cNvCxnSpPr>
            <a:cxnSpLocks noChangeShapeType="1"/>
            <a:stCxn id="45" idx="4"/>
            <a:endCxn id="46" idx="0"/>
          </p:cNvCxnSpPr>
          <p:nvPr/>
        </p:nvCxnSpPr>
        <p:spPr bwMode="auto">
          <a:xfrm>
            <a:off x="5109476" y="3814900"/>
            <a:ext cx="0" cy="6490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70"/>
          <p:cNvCxnSpPr>
            <a:cxnSpLocks noChangeShapeType="1"/>
          </p:cNvCxnSpPr>
          <p:nvPr/>
        </p:nvCxnSpPr>
        <p:spPr bwMode="auto">
          <a:xfrm>
            <a:off x="4273281" y="342900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3A73-9BD3-4396-B355-32EA0317C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dirty="0">
                <a:ea typeface="ＭＳ Ｐゴシック" pitchFamily="34" charset="-128"/>
                <a:cs typeface="Calibri"/>
              </a:rPr>
              <a:t>Marching </a:t>
            </a:r>
            <a:r>
              <a:rPr lang="en-US" b="1" dirty="0">
                <a:ea typeface="ＭＳ Ｐゴシック" pitchFamily="34" charset="-128"/>
                <a:cs typeface="Calibri"/>
              </a:rPr>
              <a:t>forward</a:t>
            </a:r>
            <a:r>
              <a:rPr lang="en-US" dirty="0">
                <a:ea typeface="ＭＳ Ｐゴシック" pitchFamily="34" charset="-128"/>
                <a:cs typeface="Calibri"/>
              </a:rPr>
              <a:t> through the HMM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4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33282"/>
            <a:ext cx="7772399" cy="2524718"/>
          </a:xfrm>
          <a:prstGeom prst="rect">
            <a:avLst/>
          </a:prstGeom>
        </p:spPr>
      </p:pic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Example: Prediction step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534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time passes,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accumulates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4515" name="Object 2"/>
          <p:cNvGraphicFramePr>
            <a:graphicFrameLocks noChangeAspect="1"/>
          </p:cNvGraphicFramePr>
          <p:nvPr>
            <p:extLst/>
          </p:nvPr>
        </p:nvGraphicFramePr>
        <p:xfrm>
          <a:off x="1127125" y="2041525"/>
          <a:ext cx="255905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hoto Editor Photo" r:id="rId4" imgW="3878916" imgH="2598645" progId="MSPhotoEd.3">
                  <p:embed/>
                </p:oleObj>
              </mc:Choice>
              <mc:Fallback>
                <p:oleObj name="Photo Editor Photo" r:id="rId4" imgW="3878916" imgH="2598645" progId="MSPhotoEd.3">
                  <p:embed/>
                  <p:pic>
                    <p:nvPicPr>
                      <p:cNvPr id="6451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222" r="1474" b="1222"/>
                      <a:stretch>
                        <a:fillRect/>
                      </a:stretch>
                    </p:blipFill>
                    <p:spPr bwMode="auto">
                      <a:xfrm>
                        <a:off x="1127125" y="2041525"/>
                        <a:ext cx="255905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3" name="Object 3"/>
          <p:cNvGraphicFramePr>
            <a:graphicFrameLocks noChangeAspect="1"/>
          </p:cNvGraphicFramePr>
          <p:nvPr>
            <p:extLst/>
          </p:nvPr>
        </p:nvGraphicFramePr>
        <p:xfrm>
          <a:off x="4071937" y="2041525"/>
          <a:ext cx="2568575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Photo Editor Photo" r:id="rId6" imgW="3894157" imgH="2644369" progId="MSPhotoEd.3">
                  <p:embed/>
                </p:oleObj>
              </mc:Choice>
              <mc:Fallback>
                <p:oleObj name="Photo Editor Photo" r:id="rId6" imgW="3894157" imgH="2644369" progId="MSPhotoEd.3">
                  <p:embed/>
                  <p:pic>
                    <p:nvPicPr>
                      <p:cNvPr id="121037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19" t="1501" r="2078" b="2400"/>
                      <a:stretch>
                        <a:fillRect/>
                      </a:stretch>
                    </p:blipFill>
                    <p:spPr bwMode="auto">
                      <a:xfrm>
                        <a:off x="4071937" y="2041525"/>
                        <a:ext cx="2568575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4" name="Object 4"/>
          <p:cNvGraphicFramePr>
            <a:graphicFrameLocks noChangeAspect="1"/>
          </p:cNvGraphicFramePr>
          <p:nvPr>
            <p:extLst/>
          </p:nvPr>
        </p:nvGraphicFramePr>
        <p:xfrm>
          <a:off x="8078787" y="2041525"/>
          <a:ext cx="2589213" cy="175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Photo Editor Photo" r:id="rId8" imgW="3924640" imgH="2659048" progId="MSPhotoEd.3">
                  <p:embed/>
                </p:oleObj>
              </mc:Choice>
              <mc:Fallback>
                <p:oleObj name="Photo Editor Photo" r:id="rId8" imgW="3924640" imgH="2659048" progId="MSPhotoEd.3">
                  <p:embed/>
                  <p:pic>
                    <p:nvPicPr>
                      <p:cNvPr id="12103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9" t="1492" r="2426" b="2866"/>
                      <a:stretch>
                        <a:fillRect/>
                      </a:stretch>
                    </p:blipFill>
                    <p:spPr bwMode="auto">
                      <a:xfrm>
                        <a:off x="8078787" y="2041525"/>
                        <a:ext cx="2589213" cy="175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Text Box 7"/>
          <p:cNvSpPr txBox="1">
            <a:spLocks noChangeArrowheads="1"/>
          </p:cNvSpPr>
          <p:nvPr/>
        </p:nvSpPr>
        <p:spPr bwMode="auto">
          <a:xfrm>
            <a:off x="20574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1</a:t>
            </a:r>
          </a:p>
        </p:txBody>
      </p:sp>
      <p:sp>
        <p:nvSpPr>
          <p:cNvPr id="1210376" name="Text Box 8"/>
          <p:cNvSpPr txBox="1">
            <a:spLocks noChangeArrowheads="1"/>
          </p:cNvSpPr>
          <p:nvPr/>
        </p:nvSpPr>
        <p:spPr bwMode="auto">
          <a:xfrm>
            <a:off x="50292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2</a:t>
            </a:r>
          </a:p>
        </p:txBody>
      </p:sp>
      <p:sp>
        <p:nvSpPr>
          <p:cNvPr id="1210377" name="Text Box 9"/>
          <p:cNvSpPr txBox="1">
            <a:spLocks noChangeArrowheads="1"/>
          </p:cNvSpPr>
          <p:nvPr/>
        </p:nvSpPr>
        <p:spPr bwMode="auto">
          <a:xfrm>
            <a:off x="9072793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T = 5</a:t>
            </a:r>
          </a:p>
        </p:txBody>
      </p:sp>
      <p:sp>
        <p:nvSpPr>
          <p:cNvPr id="64521" name="Text Box 10"/>
          <p:cNvSpPr txBox="1">
            <a:spLocks noChangeArrowheads="1"/>
          </p:cNvSpPr>
          <p:nvPr/>
        </p:nvSpPr>
        <p:spPr bwMode="auto">
          <a:xfrm>
            <a:off x="7391400" y="1447800"/>
            <a:ext cx="525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(Transition model: ghosts usually go clockwise)</a:t>
            </a:r>
          </a:p>
        </p:txBody>
      </p:sp>
    </p:spTree>
    <p:extLst>
      <p:ext uri="{BB962C8B-B14F-4D97-AF65-F5344CB8AC3E}">
        <p14:creationId xmlns:p14="http://schemas.microsoft.com/office/powerpoint/2010/main" val="129966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6" grpId="0"/>
      <p:bldP spid="12103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Example: Update step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97001"/>
            <a:ext cx="107950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we get observations, beliefs get reweighted,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decreases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5539" name="Object 2"/>
          <p:cNvGraphicFramePr>
            <a:graphicFrameLocks noChangeAspect="1"/>
          </p:cNvGraphicFramePr>
          <p:nvPr>
            <p:extLst/>
          </p:nvPr>
        </p:nvGraphicFramePr>
        <p:xfrm>
          <a:off x="6553200" y="2514600"/>
          <a:ext cx="25050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Photo Editor Photo" r:id="rId3" imgW="3802710" imgH="2567619" progId="MSPhotoEd.3">
                  <p:embed/>
                </p:oleObj>
              </mc:Choice>
              <mc:Fallback>
                <p:oleObj name="Photo Editor Photo" r:id="rId3" imgW="3802710" imgH="2567619" progId="MSPhotoEd.3">
                  <p:embed/>
                  <p:pic>
                    <p:nvPicPr>
                      <p:cNvPr id="655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514600"/>
                        <a:ext cx="2505075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905" r="2145" b="2351"/>
          <a:stretch>
            <a:fillRect/>
          </a:stretch>
        </p:blipFill>
        <p:spPr bwMode="auto">
          <a:xfrm>
            <a:off x="2994025" y="2517775"/>
            <a:ext cx="2492375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 Box 6"/>
          <p:cNvSpPr txBox="1">
            <a:spLocks noChangeArrowheads="1"/>
          </p:cNvSpPr>
          <p:nvPr/>
        </p:nvSpPr>
        <p:spPr bwMode="auto">
          <a:xfrm>
            <a:off x="3048000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Before observation</a:t>
            </a:r>
          </a:p>
        </p:txBody>
      </p:sp>
      <p:sp>
        <p:nvSpPr>
          <p:cNvPr id="65542" name="Text Box 7"/>
          <p:cNvSpPr txBox="1">
            <a:spLocks noChangeArrowheads="1"/>
          </p:cNvSpPr>
          <p:nvPr/>
        </p:nvSpPr>
        <p:spPr bwMode="auto">
          <a:xfrm>
            <a:off x="6778625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After observation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058769"/>
            <a:ext cx="2436812" cy="2521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3" y="4114800"/>
            <a:ext cx="2561219" cy="25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Ghostbusters – Circular Dynamics -- HMM</a:t>
            </a:r>
          </a:p>
        </p:txBody>
      </p:sp>
    </p:spTree>
    <p:extLst>
      <p:ext uri="{BB962C8B-B14F-4D97-AF65-F5344CB8AC3E}">
        <p14:creationId xmlns:p14="http://schemas.microsoft.com/office/powerpoint/2010/main" val="156545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1"/>
            <a:ext cx="12192000" cy="1470025"/>
          </a:xfrm>
        </p:spPr>
        <p:txBody>
          <a:bodyPr>
            <a:normAutofit/>
          </a:bodyPr>
          <a:lstStyle/>
          <a:p>
            <a:r>
              <a:rPr lang="en-US" sz="4400" dirty="0"/>
              <a:t>AI: Representation and Problem Solving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267" dirty="0"/>
              <a:t>HMMs and Particle Filters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562600"/>
            <a:ext cx="12192000" cy="89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Instructors: Pat Virtue &amp; Stephanie Rosenthal</a:t>
            </a:r>
          </a:p>
          <a:p>
            <a:pPr algn="ctr">
              <a:spcBef>
                <a:spcPct val="50000"/>
              </a:spcBef>
            </a:pPr>
            <a:r>
              <a:rPr lang="en-US" sz="1867" dirty="0"/>
              <a:t>Slide credits: CMU AI and http://ai.berkeley.edu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574E55-4018-40B2-999E-F1FD88BE1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9378" y="1900702"/>
            <a:ext cx="5753243" cy="3724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27"/>
          <p:cNvGrpSpPr/>
          <p:nvPr/>
        </p:nvGrpSpPr>
        <p:grpSpPr>
          <a:xfrm>
            <a:off x="6931380" y="1922930"/>
            <a:ext cx="4876800" cy="2438400"/>
            <a:chOff x="6705600" y="2057400"/>
            <a:chExt cx="4876800" cy="2438400"/>
          </a:xfrm>
          <a:effectLst/>
        </p:grpSpPr>
        <p:cxnSp>
          <p:nvCxnSpPr>
            <p:cNvPr id="4" name="Straight Connector 3"/>
            <p:cNvCxnSpPr/>
            <p:nvPr/>
          </p:nvCxnSpPr>
          <p:spPr>
            <a:xfrm>
              <a:off x="6705600" y="3276600"/>
              <a:ext cx="36576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705600" y="4495800"/>
              <a:ext cx="48768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103632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3632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15824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207027" y="2559096"/>
                <a:ext cx="418814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rot="16200000">
                <a:off x="-2080960" y="3761973"/>
                <a:ext cx="47925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Def. of cond. probability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 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80960" y="3761973"/>
                <a:ext cx="479259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28947" b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034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" name="Group 61"/>
          <p:cNvGrpSpPr/>
          <p:nvPr/>
        </p:nvGrpSpPr>
        <p:grpSpPr>
          <a:xfrm>
            <a:off x="9671692" y="2075330"/>
            <a:ext cx="707065" cy="685800"/>
            <a:chOff x="9445912" y="2209800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45912" y="220980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49459" y="231023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99445" y="2552700"/>
              <a:ext cx="353532" cy="342900"/>
            </a:xfrm>
            <a:prstGeom prst="line">
              <a:avLst/>
            </a:prstGeom>
            <a:ln w="38100" cap="rnd" cmpd="sng">
              <a:solidFill>
                <a:srgbClr val="DC000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931380" y="1922930"/>
            <a:ext cx="4876800" cy="2438400"/>
            <a:chOff x="6705600" y="2057400"/>
            <a:chExt cx="4876800" cy="2438400"/>
          </a:xfrm>
          <a:effectLst/>
        </p:grpSpPr>
        <p:cxnSp>
          <p:nvCxnSpPr>
            <p:cNvPr id="89" name="Straight Connector 88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6705600" y="4495800"/>
              <a:ext cx="48768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144000" y="2057400"/>
              <a:ext cx="24384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115824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207027" y="2559096"/>
                <a:ext cx="4188142" cy="1840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1840760"/>
              </a:xfrm>
              <a:prstGeom prst="rect">
                <a:avLst/>
              </a:prstGeom>
              <a:blipFill rotWithShape="0">
                <a:blip r:embed="rId3"/>
                <a:stretch>
                  <a:fillRect r="-2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 rot="16200000">
                <a:off x="-1707322" y="3761973"/>
                <a:ext cx="40453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Summation over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 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707322" y="3761973"/>
                <a:ext cx="404533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28947" b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71895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" name="Group 61"/>
          <p:cNvGrpSpPr/>
          <p:nvPr/>
        </p:nvGrpSpPr>
        <p:grpSpPr>
          <a:xfrm>
            <a:off x="9671692" y="2075330"/>
            <a:ext cx="707065" cy="685800"/>
            <a:chOff x="9445912" y="2209800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45912" y="220980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49459" y="231023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99445" y="2552700"/>
              <a:ext cx="353532" cy="342900"/>
            </a:xfrm>
            <a:prstGeom prst="line">
              <a:avLst/>
            </a:prstGeom>
            <a:ln w="38100" cap="rnd" cmpd="sng">
              <a:solidFill>
                <a:srgbClr val="DC000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931380" y="1922930"/>
            <a:ext cx="4876800" cy="2438400"/>
            <a:chOff x="6705600" y="2057400"/>
            <a:chExt cx="4876800" cy="2438400"/>
          </a:xfrm>
          <a:effectLst/>
        </p:grpSpPr>
        <p:cxnSp>
          <p:nvCxnSpPr>
            <p:cNvPr id="89" name="Straight Connector 88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6705600" y="4495800"/>
              <a:ext cx="48768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144000" y="2057400"/>
              <a:ext cx="2438400" cy="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115824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8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207027" y="2559096"/>
                <a:ext cx="4188142" cy="3096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3096745"/>
              </a:xfrm>
              <a:prstGeom prst="rect">
                <a:avLst/>
              </a:prstGeom>
              <a:blipFill rotWithShape="0">
                <a:blip r:embed="rId3"/>
                <a:stretch>
                  <a:fillRect r="-15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 rot="16200000">
                <a:off x="-1829001" y="3761973"/>
                <a:ext cx="4288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Chain rule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and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29001" y="3761973"/>
                <a:ext cx="428867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1842" r="-28947" b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56090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Group 43"/>
          <p:cNvGrpSpPr/>
          <p:nvPr/>
        </p:nvGrpSpPr>
        <p:grpSpPr>
          <a:xfrm>
            <a:off x="6931380" y="1922930"/>
            <a:ext cx="3581400" cy="2438400"/>
            <a:chOff x="6705600" y="2057400"/>
            <a:chExt cx="3657600" cy="2438400"/>
          </a:xfrm>
          <a:effectLst/>
        </p:grpSpPr>
        <p:cxnSp>
          <p:nvCxnSpPr>
            <p:cNvPr id="51" name="Straight Connector 50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705600" y="4495800"/>
              <a:ext cx="36576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660403" y="2086619"/>
            <a:ext cx="707065" cy="685800"/>
            <a:chOff x="9434623" y="2221089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34623" y="2221089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38170" y="2321522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88156" y="2563989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42" name="Group 61441"/>
          <p:cNvGrpSpPr/>
          <p:nvPr/>
        </p:nvGrpSpPr>
        <p:grpSpPr>
          <a:xfrm>
            <a:off x="10665180" y="1922930"/>
            <a:ext cx="1143000" cy="2438400"/>
            <a:chOff x="10515600" y="4267200"/>
            <a:chExt cx="1219200" cy="2438400"/>
          </a:xfrm>
          <a:effectLst/>
        </p:grpSpPr>
        <p:cxnSp>
          <p:nvCxnSpPr>
            <p:cNvPr id="75" name="Straight Connector 7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9445980" y="199913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207027" y="2559096"/>
                <a:ext cx="4188142" cy="3589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3589188"/>
              </a:xfrm>
              <a:prstGeom prst="rect">
                <a:avLst/>
              </a:prstGeom>
              <a:blipFill rotWithShape="0">
                <a:blip r:embed="rId3"/>
                <a:stretch>
                  <a:fillRect r="-15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 rot="16200000">
                <a:off x="-1829001" y="3761973"/>
                <a:ext cx="4288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Chain rule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and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29001" y="3761973"/>
                <a:ext cx="428867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1842" r="-28947" b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1495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Group 43"/>
          <p:cNvGrpSpPr/>
          <p:nvPr/>
        </p:nvGrpSpPr>
        <p:grpSpPr>
          <a:xfrm>
            <a:off x="6931380" y="1922930"/>
            <a:ext cx="3581400" cy="2438400"/>
            <a:chOff x="6705600" y="2057400"/>
            <a:chExt cx="3657600" cy="2438400"/>
          </a:xfrm>
          <a:effectLst/>
        </p:grpSpPr>
        <p:cxnSp>
          <p:nvCxnSpPr>
            <p:cNvPr id="51" name="Straight Connector 50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705600" y="4495800"/>
              <a:ext cx="36576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660403" y="2086619"/>
            <a:ext cx="707065" cy="685800"/>
            <a:chOff x="9434623" y="2221089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34623" y="2221089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38170" y="2321522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88156" y="2563989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42" name="Group 61441"/>
          <p:cNvGrpSpPr/>
          <p:nvPr/>
        </p:nvGrpSpPr>
        <p:grpSpPr>
          <a:xfrm>
            <a:off x="10665180" y="1922930"/>
            <a:ext cx="1143000" cy="2438400"/>
            <a:chOff x="10515600" y="4267200"/>
            <a:chExt cx="1219200" cy="2438400"/>
          </a:xfrm>
          <a:effectLst/>
        </p:grpSpPr>
        <p:cxnSp>
          <p:nvCxnSpPr>
            <p:cNvPr id="75" name="Straight Connector 7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9445980" y="199913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207027" y="2559096"/>
                <a:ext cx="4188142" cy="3589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3589188"/>
              </a:xfrm>
              <a:prstGeom prst="rect">
                <a:avLst/>
              </a:prstGeom>
              <a:blipFill rotWithShape="0">
                <a:blip r:embed="rId3"/>
                <a:stretch>
                  <a:fillRect r="-80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 rot="16200000">
            <a:off x="-2041041" y="3761973"/>
            <a:ext cx="4712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Bayes net conditional independence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1355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Group 43"/>
          <p:cNvGrpSpPr/>
          <p:nvPr/>
        </p:nvGrpSpPr>
        <p:grpSpPr>
          <a:xfrm>
            <a:off x="6931380" y="1922930"/>
            <a:ext cx="3581400" cy="2438400"/>
            <a:chOff x="6705600" y="2057400"/>
            <a:chExt cx="3657600" cy="2438400"/>
          </a:xfrm>
          <a:effectLst/>
        </p:grpSpPr>
        <p:cxnSp>
          <p:nvCxnSpPr>
            <p:cNvPr id="51" name="Straight Connector 50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705600" y="4495800"/>
              <a:ext cx="36576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660403" y="2086619"/>
            <a:ext cx="707065" cy="685800"/>
            <a:chOff x="9434623" y="2221089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9434623" y="2221089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9538170" y="2321522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9788156" y="2563989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42" name="Group 61441"/>
          <p:cNvGrpSpPr/>
          <p:nvPr/>
        </p:nvGrpSpPr>
        <p:grpSpPr>
          <a:xfrm>
            <a:off x="10665180" y="1922930"/>
            <a:ext cx="1143000" cy="2438400"/>
            <a:chOff x="10515600" y="4267200"/>
            <a:chExt cx="1219200" cy="2438400"/>
          </a:xfrm>
          <a:effectLst/>
        </p:grpSpPr>
        <p:cxnSp>
          <p:nvCxnSpPr>
            <p:cNvPr id="75" name="Straight Connector 7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9445980" y="199913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b="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>
                          <a:solidFill>
                            <a:srgbClr val="F16C11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16C1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  <a:blipFill rotWithShape="0">
                <a:blip r:embed="rId3"/>
                <a:stretch>
                  <a:fillRect r="-80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 rot="16200000">
                <a:off x="-2184446" y="3761973"/>
                <a:ext cx="499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Pulling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cs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cs typeface="Calibri"/>
                  </a:rPr>
                  <a:t> out of the summation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184446" y="3761973"/>
                <a:ext cx="499957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0526" t="-854" r="-28947"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70367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6" name="Group 95"/>
          <p:cNvGrpSpPr/>
          <p:nvPr/>
        </p:nvGrpSpPr>
        <p:grpSpPr>
          <a:xfrm>
            <a:off x="6931380" y="1922930"/>
            <a:ext cx="3581400" cy="2438400"/>
            <a:chOff x="6705600" y="2057400"/>
            <a:chExt cx="3657600" cy="2438400"/>
          </a:xfrm>
          <a:effectLst/>
        </p:grpSpPr>
        <p:cxnSp>
          <p:nvCxnSpPr>
            <p:cNvPr id="97" name="Straight Connector 96"/>
            <p:cNvCxnSpPr/>
            <p:nvPr/>
          </p:nvCxnSpPr>
          <p:spPr>
            <a:xfrm>
              <a:off x="6705600" y="3276600"/>
              <a:ext cx="24384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705600" y="4495800"/>
              <a:ext cx="36576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6705600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b="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>
                          <a:solidFill>
                            <a:srgbClr val="F16C11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16C1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  <a:blipFill rotWithShape="0">
                <a:blip r:embed="rId3"/>
                <a:stretch>
                  <a:fillRect r="-80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 rot="16200000">
            <a:off x="-669381" y="3700419"/>
            <a:ext cx="1969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DC0003"/>
                </a:solidFill>
                <a:latin typeface="Calibri"/>
                <a:cs typeface="Calibri"/>
              </a:rPr>
              <a:t>Recursion!</a:t>
            </a:r>
            <a:endParaRPr lang="en-US" sz="3200" i="1" dirty="0">
              <a:solidFill>
                <a:srgbClr val="DC00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8187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6180" y="2075330"/>
            <a:ext cx="4343400" cy="2057400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X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i="1">
                  <a:latin typeface="Calibri"/>
                  <a:cs typeface="Calibri"/>
                </a:rPr>
                <a:t>X</a:t>
              </a:r>
              <a:r>
                <a:rPr lang="en-US" sz="28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800" dirty="0">
                  <a:latin typeface="Calibri"/>
                  <a:cs typeface="Calibri"/>
                </a:rPr>
                <a:t>e</a:t>
              </a:r>
              <a:r>
                <a:rPr lang="en-US" sz="28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Group 43"/>
          <p:cNvGrpSpPr/>
          <p:nvPr/>
        </p:nvGrpSpPr>
        <p:grpSpPr>
          <a:xfrm>
            <a:off x="6931380" y="1922930"/>
            <a:ext cx="2438399" cy="2438400"/>
            <a:chOff x="8028562" y="2057400"/>
            <a:chExt cx="2334638" cy="2438400"/>
          </a:xfrm>
          <a:effectLst/>
        </p:grpSpPr>
        <p:cxnSp>
          <p:nvCxnSpPr>
            <p:cNvPr id="51" name="Straight Connector 50"/>
            <p:cNvCxnSpPr/>
            <p:nvPr/>
          </p:nvCxnSpPr>
          <p:spPr>
            <a:xfrm>
              <a:off x="8028562" y="3276600"/>
              <a:ext cx="1115438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028562" y="4495800"/>
              <a:ext cx="2334638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8028562" y="32766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9144000" y="2057400"/>
              <a:ext cx="0" cy="12192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44000" y="20574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0363200" y="20574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8449720" y="2075330"/>
            <a:ext cx="707065" cy="685800"/>
            <a:chOff x="10665112" y="2209800"/>
            <a:chExt cx="707065" cy="685800"/>
          </a:xfrm>
          <a:effectLst/>
        </p:grpSpPr>
        <p:cxnSp>
          <p:nvCxnSpPr>
            <p:cNvPr id="61" name="Straight Connector 60"/>
            <p:cNvCxnSpPr>
              <a:stCxn id="16" idx="2"/>
              <a:endCxn id="16" idx="0"/>
            </p:cNvCxnSpPr>
            <p:nvPr/>
          </p:nvCxnSpPr>
          <p:spPr>
            <a:xfrm flipV="1">
              <a:off x="10665112" y="220980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6" idx="3"/>
              <a:endCxn id="16" idx="7"/>
            </p:cNvCxnSpPr>
            <p:nvPr/>
          </p:nvCxnSpPr>
          <p:spPr>
            <a:xfrm flipV="1">
              <a:off x="10768659" y="231023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6" idx="4"/>
              <a:endCxn id="16" idx="6"/>
            </p:cNvCxnSpPr>
            <p:nvPr/>
          </p:nvCxnSpPr>
          <p:spPr>
            <a:xfrm flipV="1">
              <a:off x="11018645" y="255270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42" name="Group 61441"/>
          <p:cNvGrpSpPr/>
          <p:nvPr/>
        </p:nvGrpSpPr>
        <p:grpSpPr>
          <a:xfrm>
            <a:off x="9522180" y="1922930"/>
            <a:ext cx="990600" cy="2438400"/>
            <a:chOff x="10515600" y="4267200"/>
            <a:chExt cx="1219200" cy="2438400"/>
          </a:xfrm>
          <a:effectLst/>
        </p:grpSpPr>
        <p:cxnSp>
          <p:nvCxnSpPr>
            <p:cNvPr id="75" name="Straight Connector 7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F16C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8150580" y="199913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84" name="Straight Connector 83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3"/>
          <p:cNvSpPr>
            <a:spLocks noGrp="1" noChangeArrowheads="1"/>
          </p:cNvSpPr>
          <p:nvPr>
            <p:ph idx="1"/>
          </p:nvPr>
        </p:nvSpPr>
        <p:spPr>
          <a:xfrm>
            <a:off x="555814" y="1219201"/>
            <a:ext cx="10134600" cy="10668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Query: What is the current state, given all of the current and past evidence?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Matching math with Bayes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 smtClean="0">
                          <a:solidFill>
                            <a:srgbClr val="0432FF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432FF"/>
                              </a:solidFill>
                              <a:latin typeface="Cambria Math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9437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9437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rgbClr val="0432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 smtClean="0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 smtClean="0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16C1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9437FF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cs typeface="Calibri"/>
                        </a:rPr>
                        <m:t>𝛼</m:t>
                      </m:r>
                      <m:r>
                        <a:rPr lang="en-US" sz="3200" b="0" i="1" smtClean="0">
                          <a:latin typeface="Cambria Math" charset="0"/>
                          <a:cs typeface="Calibri"/>
                        </a:rPr>
                        <m:t> </m:t>
                      </m:r>
                      <m:r>
                        <a:rPr lang="en-US" sz="3200" i="1">
                          <a:solidFill>
                            <a:srgbClr val="F16C11"/>
                          </a:solidFill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16C1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16C11"/>
                              </a:solidFill>
                              <a:latin typeface="Cambria Math" charset="0"/>
                              <a:cs typeface="Calibri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16C11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rgbClr val="DC0003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i="1">
                                  <a:solidFill>
                                    <a:srgbClr val="DC0003"/>
                                  </a:solidFill>
                                  <a:latin typeface="Cambria Math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051"/>
                                  </a:solidFill>
                                  <a:latin typeface="Cambria Math" charset="0"/>
                                  <a:cs typeface="Calibri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051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009051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0096FF"/>
                              </a:solidFill>
                              <a:latin typeface="Cambria Math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96FF"/>
                                  </a:solidFill>
                                  <a:latin typeface="Cambria Math" charset="0"/>
                                  <a:cs typeface="Calibri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1: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solidFill>
                                        <a:srgbClr val="0096FF"/>
                                      </a:solidFill>
                                      <a:latin typeface="Cambria Math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rgbClr val="9437FF"/>
                              </a:solidFill>
                              <a:latin typeface="Cambria Math" charset="0"/>
                              <a:cs typeface="Calibri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27" y="2559096"/>
                <a:ext cx="4188142" cy="4352730"/>
              </a:xfrm>
              <a:prstGeom prst="rect">
                <a:avLst/>
              </a:prstGeom>
              <a:blipFill rotWithShape="0">
                <a:blip r:embed="rId3"/>
                <a:stretch>
                  <a:fillRect r="-80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𝑒</m:t>
                        </m:r>
                      </m:e>
                      <m:sub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1:</m:t>
                        </m:r>
                        <m:r>
                          <a:rPr lang="en-US" sz="3200" i="1">
                            <a:solidFill>
                              <a:srgbClr val="0432FF"/>
                            </a:solidFill>
                            <a:latin typeface="Cambria Math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cs typeface="Calibri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charset="0"/>
                        <a:cs typeface="Calibri"/>
                      </a:rPr>
                      <m:t> </m:t>
                    </m:r>
                    <m:r>
                      <a:rPr lang="en-US" sz="3200" i="1">
                        <a:solidFill>
                          <a:srgbClr val="0432FF"/>
                        </a:solidFill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|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cs typeface="Calibri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1: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432FF"/>
                    </a:solidFill>
                    <a:latin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1" y="2027689"/>
                <a:ext cx="523354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/>
          <p:cNvSpPr/>
          <p:nvPr/>
        </p:nvSpPr>
        <p:spPr>
          <a:xfrm rot="16200000">
            <a:off x="-669381" y="3700419"/>
            <a:ext cx="1969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DC0003"/>
                </a:solidFill>
                <a:latin typeface="Calibri"/>
                <a:cs typeface="Calibri"/>
              </a:rPr>
              <a:t>Recursion!</a:t>
            </a:r>
            <a:endParaRPr lang="en-US" sz="3200" i="1" dirty="0">
              <a:solidFill>
                <a:srgbClr val="DC00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8801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sz="3200" i="1" dirty="0">
                <a:solidFill>
                  <a:schemeClr val="tx1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F16C11"/>
                </a:solidFill>
              </a:rPr>
              <a:t>P</a:t>
            </a:r>
            <a:r>
              <a:rPr lang="en-US" sz="3200" dirty="0">
                <a:solidFill>
                  <a:srgbClr val="F16C11"/>
                </a:solidFill>
              </a:rPr>
              <a:t>(</a:t>
            </a:r>
            <a:r>
              <a:rPr lang="en-US" sz="3200" i="1" dirty="0">
                <a:solidFill>
                  <a:srgbClr val="F16C11"/>
                </a:solidFill>
              </a:rPr>
              <a:t>e</a:t>
            </a:r>
            <a:r>
              <a:rPr lang="en-US" sz="3200" i="1" baseline="-25000" dirty="0">
                <a:solidFill>
                  <a:srgbClr val="F16C11"/>
                </a:solidFill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</a:rPr>
              <a:t>+1</a:t>
            </a:r>
            <a:r>
              <a:rPr lang="en-US" sz="3200" dirty="0">
                <a:solidFill>
                  <a:srgbClr val="F16C11"/>
                </a:solidFill>
              </a:rPr>
              <a:t>|</a:t>
            </a:r>
            <a:r>
              <a:rPr lang="en-US" sz="3200" i="1" dirty="0">
                <a:solidFill>
                  <a:srgbClr val="F16C11"/>
                </a:solidFill>
              </a:rPr>
              <a:t>X</a:t>
            </a:r>
            <a:r>
              <a:rPr lang="en-US" sz="3200" i="1" baseline="-25000" dirty="0">
                <a:solidFill>
                  <a:srgbClr val="F16C11"/>
                </a:solidFill>
              </a:rPr>
              <a:t>t</a:t>
            </a:r>
            <a:r>
              <a:rPr lang="en-US" sz="3200" baseline="-25000" dirty="0">
                <a:solidFill>
                  <a:srgbClr val="F16C11"/>
                </a:solidFill>
              </a:rPr>
              <a:t>+1</a:t>
            </a:r>
            <a:r>
              <a:rPr lang="en-US" sz="3200" dirty="0">
                <a:solidFill>
                  <a:srgbClr val="F16C11"/>
                </a:solidFill>
              </a:rPr>
              <a:t>) </a:t>
            </a:r>
            <a:r>
              <a:rPr lang="en-US" sz="320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DC0003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DC0003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DC0003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9051"/>
                </a:solidFill>
              </a:rPr>
              <a:t>+1</a:t>
            </a:r>
            <a:r>
              <a:rPr lang="en-US" sz="320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009051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 P</a:t>
            </a:r>
            <a:r>
              <a:rPr lang="en-US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0096FF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0096F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dirty="0">
                <a:solidFill>
                  <a:srgbClr val="0096FF"/>
                </a:solidFill>
              </a:rPr>
              <a:t>| </a:t>
            </a:r>
            <a:r>
              <a:rPr lang="en-US" i="1" dirty="0">
                <a:solidFill>
                  <a:srgbClr val="0096FF"/>
                </a:solidFill>
              </a:rPr>
              <a:t>e</a:t>
            </a:r>
            <a:r>
              <a:rPr lang="en-US" baseline="-25000" dirty="0">
                <a:solidFill>
                  <a:srgbClr val="0096FF"/>
                </a:solidFill>
              </a:rPr>
              <a:t>1:</a:t>
            </a:r>
            <a:r>
              <a:rPr lang="en-US" i="1" baseline="-25000" dirty="0">
                <a:solidFill>
                  <a:srgbClr val="0096FF"/>
                </a:solidFill>
              </a:rPr>
              <a:t>t</a:t>
            </a:r>
            <a:r>
              <a:rPr lang="en-US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0096FF"/>
                </a:solidFill>
                <a:sym typeface="Symbol"/>
              </a:rPr>
              <a:t> </a:t>
            </a:r>
            <a:endParaRPr lang="en-US" sz="3200" dirty="0">
              <a:solidFill>
                <a:srgbClr val="009051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endParaRPr lang="en-US" sz="3200" dirty="0">
              <a:solidFill>
                <a:srgbClr val="CC00CC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b="1" i="1" dirty="0">
                <a:solidFill>
                  <a:srgbClr val="0432FF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0432FF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0432FF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0432FF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chemeClr val="tx1"/>
                </a:solidFill>
                <a:sym typeface="Symbol"/>
              </a:rPr>
              <a:t>= </a:t>
            </a:r>
            <a:r>
              <a:rPr lang="en-US" cap="small" dirty="0">
                <a:solidFill>
                  <a:schemeClr val="tx1"/>
                </a:solidFill>
                <a:sym typeface="Symbol"/>
              </a:rPr>
              <a:t>Forward</a:t>
            </a:r>
            <a:r>
              <a:rPr lang="en-US" dirty="0">
                <a:solidFill>
                  <a:schemeClr val="tx1"/>
                </a:solidFill>
                <a:sym typeface="Symbol"/>
              </a:rPr>
              <a:t>(</a:t>
            </a:r>
            <a:r>
              <a:rPr lang="en-US" b="1" i="1" dirty="0">
                <a:solidFill>
                  <a:srgbClr val="0096FF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0096FF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0096FF"/>
                </a:solidFill>
                <a:sym typeface="Symbol"/>
              </a:rPr>
              <a:t>t</a:t>
            </a:r>
            <a:r>
              <a:rPr lang="en-US" dirty="0">
                <a:solidFill>
                  <a:srgbClr val="0096FF"/>
                </a:solidFill>
                <a:sym typeface="Symbol"/>
              </a:rPr>
              <a:t> </a:t>
            </a:r>
            <a:r>
              <a:rPr lang="en-US" dirty="0">
                <a:solidFill>
                  <a:schemeClr val="tx1"/>
                </a:solidFill>
                <a:sym typeface="Symbol"/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e</a:t>
            </a:r>
            <a:r>
              <a:rPr lang="en-US" i="1" baseline="-25000" dirty="0">
                <a:solidFill>
                  <a:schemeClr val="tx1"/>
                </a:solidFill>
              </a:rPr>
              <a:t>t</a:t>
            </a:r>
            <a:r>
              <a:rPr lang="en-US" baseline="-25000" dirty="0">
                <a:solidFill>
                  <a:schemeClr val="tx1"/>
                </a:solidFill>
              </a:rPr>
              <a:t>+1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b="1" i="1" dirty="0">
              <a:solidFill>
                <a:schemeClr val="tx1"/>
              </a:solidFill>
              <a:sym typeface="Symbol"/>
            </a:endParaRP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Cost per time step: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where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dirty="0">
                <a:solidFill>
                  <a:srgbClr val="000090"/>
                </a:solidFill>
                <a:sym typeface="Symbol"/>
              </a:rPr>
              <a:t>is the number of states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Time and space costs are </a:t>
            </a:r>
            <a:r>
              <a:rPr lang="en-US" b="1" i="1" dirty="0">
                <a:solidFill>
                  <a:srgbClr val="0000FF"/>
                </a:solidFill>
                <a:sym typeface="Symbol"/>
              </a:rPr>
              <a:t>constant</a:t>
            </a:r>
            <a:r>
              <a:rPr lang="en-US" dirty="0">
                <a:solidFill>
                  <a:srgbClr val="000090"/>
                </a:solidFill>
                <a:sym typeface="Symbol"/>
              </a:rPr>
              <a:t>, independent of t</a:t>
            </a:r>
          </a:p>
          <a:p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is infeasible for models with many state variables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We get to invent really cool approximate filtering algorithms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961165" y="1774372"/>
            <a:ext cx="3575957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26922" y="1774372"/>
            <a:ext cx="1676400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69722" y="1774372"/>
            <a:ext cx="304800" cy="0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7013122" y="2383972"/>
            <a:ext cx="1524000" cy="457200"/>
          </a:xfrm>
          <a:prstGeom prst="wedgeRoundRectCallout">
            <a:avLst>
              <a:gd name="adj1" fmla="val -51057"/>
              <a:gd name="adj2" fmla="val -154960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117522" y="2383972"/>
            <a:ext cx="1524000" cy="457200"/>
          </a:xfrm>
          <a:prstGeom prst="wedgeRoundRectCallout">
            <a:avLst>
              <a:gd name="adj1" fmla="val -59629"/>
              <a:gd name="adj2" fmla="val -158532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1679122" y="2383972"/>
            <a:ext cx="1524000" cy="457200"/>
          </a:xfrm>
          <a:prstGeom prst="wedgeRoundRectCallout">
            <a:avLst>
              <a:gd name="adj1" fmla="val 25907"/>
              <a:gd name="adj2" fmla="val -157342"/>
              <a:gd name="adj3" fmla="val 16667"/>
            </a:avLst>
          </a:prstGeom>
          <a:solidFill>
            <a:schemeClr val="bg1"/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39496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01BAC-A41F-43EB-A18A-0267ED86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chain warm-up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</p:spPr>
            <p:txBody>
              <a:bodyPr/>
              <a:lstStyle/>
              <a:p>
                <a:r>
                  <a:rPr lang="en-US" sz="2800" dirty="0">
                    <a:ea typeface="ＭＳ Ｐゴシック" pitchFamily="34" charset="-128"/>
                  </a:rPr>
                  <a:t>If you know the transition probabilities,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∣ 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, </a:t>
                </a:r>
                <a:r>
                  <a:rPr lang="en-US" sz="2800" dirty="0">
                    <a:ea typeface="ＭＳ Ｐゴシック" pitchFamily="34" charset="-128"/>
                  </a:rPr>
                  <a:t>and you know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4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,</a:t>
                </a:r>
              </a:p>
              <a:p>
                <a:r>
                  <a:rPr lang="en-US" altLang="ja-JP" sz="2800" dirty="0">
                    <a:ea typeface="ＭＳ Ｐゴシック" pitchFamily="34" charset="-128"/>
                  </a:rPr>
                  <a:t>write an equation to compute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.</a:t>
                </a:r>
              </a:p>
              <a:p>
                <a:endParaRPr lang="en-US" altLang="ja-JP" dirty="0">
                  <a:ea typeface="ＭＳ Ｐゴシック" pitchFamily="34" charset="-128"/>
                </a:endParaRPr>
              </a:p>
              <a:p>
                <a:endParaRPr lang="en-US" altLang="ja-JP" dirty="0">
                  <a:ea typeface="ＭＳ Ｐゴシック" pitchFamily="34" charset="-128"/>
                </a:endParaRPr>
              </a:p>
              <a:p>
                <a:endParaRPr lang="en-US" altLang="ja-JP" sz="2800" dirty="0"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2969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  <a:blipFill>
                <a:blip r:embed="rId2"/>
                <a:stretch>
                  <a:fillRect l="-1117" t="-3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5626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23622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31" name="AutoShape 6"/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19954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14478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3" name="Oval 8"/>
          <p:cNvSpPr>
            <a:spLocks noChangeArrowheads="1"/>
          </p:cNvSpPr>
          <p:nvPr/>
        </p:nvSpPr>
        <p:spPr bwMode="auto">
          <a:xfrm>
            <a:off x="3276600" y="124667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4" name="AutoShape 9"/>
          <p:cNvCxnSpPr>
            <a:cxnSpLocks noChangeShapeType="1"/>
            <a:stCxn id="33" idx="6"/>
            <a:endCxn id="36" idx="2"/>
          </p:cNvCxnSpPr>
          <p:nvPr/>
        </p:nvCxnSpPr>
        <p:spPr bwMode="auto">
          <a:xfrm>
            <a:off x="38242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10"/>
          <p:cNvCxnSpPr>
            <a:cxnSpLocks noChangeShapeType="1"/>
            <a:stCxn id="30" idx="6"/>
            <a:endCxn id="33" idx="2"/>
          </p:cNvCxnSpPr>
          <p:nvPr/>
        </p:nvCxnSpPr>
        <p:spPr bwMode="auto">
          <a:xfrm>
            <a:off x="29098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41910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cxnSp>
        <p:nvCxnSpPr>
          <p:cNvPr id="37" name="AutoShape 12"/>
          <p:cNvCxnSpPr>
            <a:cxnSpLocks noChangeShapeType="1"/>
            <a:stCxn id="36" idx="6"/>
            <a:endCxn id="29" idx="2"/>
          </p:cNvCxnSpPr>
          <p:nvPr/>
        </p:nvCxnSpPr>
        <p:spPr bwMode="auto">
          <a:xfrm>
            <a:off x="4738688" y="1513375"/>
            <a:ext cx="809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25C56B7-B88E-4BE6-8525-1559785AB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30" y="3810001"/>
            <a:ext cx="448083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06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new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379200" cy="2031998"/>
          </a:xfrm>
        </p:spPr>
        <p:txBody>
          <a:bodyPr/>
          <a:lstStyle/>
          <a:p>
            <a:r>
              <a:rPr lang="en-US" sz="2800" dirty="0"/>
              <a:t>When 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i="1" dirty="0">
                <a:solidFill>
                  <a:srgbClr val="CC00CC"/>
                </a:solidFill>
              </a:rPr>
              <a:t>X</a:t>
            </a:r>
            <a:r>
              <a:rPr lang="en-US" sz="2800" dirty="0">
                <a:solidFill>
                  <a:srgbClr val="CC00CC"/>
                </a:solidFill>
              </a:rPr>
              <a:t>| </a:t>
            </a:r>
            <a:r>
              <a:rPr lang="en-US" sz="2800" dirty="0"/>
              <a:t>is more than 10</a:t>
            </a:r>
            <a:r>
              <a:rPr lang="en-US" baseline="30000" dirty="0"/>
              <a:t>6</a:t>
            </a:r>
            <a:r>
              <a:rPr lang="en-US" sz="2800" dirty="0"/>
              <a:t> or so (e.g., 3 ghosts in a 10x20 world), exact inference becomes infeasible</a:t>
            </a:r>
          </a:p>
          <a:p>
            <a:r>
              <a:rPr lang="en-US" sz="2800" dirty="0"/>
              <a:t>Likelihood weighting fails completely – number of samples needed grows </a:t>
            </a:r>
            <a:r>
              <a:rPr lang="en-US" sz="2800" b="1" i="1" dirty="0">
                <a:solidFill>
                  <a:srgbClr val="0000FF"/>
                </a:solidFill>
              </a:rPr>
              <a:t>exponentially</a:t>
            </a:r>
            <a:r>
              <a:rPr lang="en-US" sz="2800" dirty="0"/>
              <a:t> with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umbrella-lw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9" y="3429000"/>
            <a:ext cx="3822700" cy="318662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638800" y="3962400"/>
            <a:ext cx="4252913" cy="1600200"/>
            <a:chOff x="1676400" y="4267200"/>
            <a:chExt cx="4252913" cy="1600200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1" name="AutoShape 7"/>
            <p:cNvCxnSpPr>
              <a:cxnSpLocks noChangeShapeType="1"/>
              <a:stCxn id="10" idx="4"/>
              <a:endCxn id="19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" name="AutoShape 9"/>
            <p:cNvCxnSpPr>
              <a:cxnSpLocks noChangeShapeType="1"/>
              <a:stCxn id="13" idx="6"/>
              <a:endCxn id="10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" name="AutoShape 13"/>
            <p:cNvCxnSpPr>
              <a:cxnSpLocks noChangeShapeType="1"/>
              <a:stCxn id="14" idx="6"/>
              <a:endCxn id="17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AutoShape 14"/>
            <p:cNvCxnSpPr>
              <a:cxnSpLocks noChangeShapeType="1"/>
              <a:stCxn id="10" idx="6"/>
              <a:endCxn id="14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8" name="AutoShape 16"/>
            <p:cNvCxnSpPr>
              <a:cxnSpLocks noChangeShapeType="1"/>
              <a:stCxn id="17" idx="6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23" name="AutoShape 21"/>
            <p:cNvCxnSpPr>
              <a:cxnSpLocks noChangeShapeType="1"/>
              <a:stCxn id="14" idx="4"/>
              <a:endCxn id="20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AutoShape 22"/>
            <p:cNvCxnSpPr>
              <a:cxnSpLocks noChangeShapeType="1"/>
              <a:stCxn id="17" idx="4"/>
              <a:endCxn id="21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04839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new idea!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38600"/>
            <a:ext cx="113792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problem: sample state trajectories go off into low-probability regions, ignoring the evidence; too few “reasonable” samples</a:t>
            </a:r>
          </a:p>
          <a:p>
            <a:r>
              <a:rPr lang="en-US" dirty="0"/>
              <a:t>Solution: kill the bad ones, make more of the good ones</a:t>
            </a:r>
          </a:p>
          <a:p>
            <a:r>
              <a:rPr lang="en-US" dirty="0"/>
              <a:t>This way the population of samples stays in the high-probability region</a:t>
            </a:r>
          </a:p>
          <a:p>
            <a:r>
              <a:rPr lang="en-US" dirty="0"/>
              <a:t>This is called </a:t>
            </a:r>
            <a:r>
              <a:rPr lang="en-US" dirty="0">
                <a:solidFill>
                  <a:srgbClr val="C00000"/>
                </a:solidFill>
              </a:rPr>
              <a:t>resampling</a:t>
            </a:r>
            <a:r>
              <a:rPr lang="en-US" dirty="0"/>
              <a:t> or survival of the fittest</a:t>
            </a:r>
          </a:p>
        </p:txBody>
      </p:sp>
      <p:pic>
        <p:nvPicPr>
          <p:cNvPr id="5" name="Picture 4" descr="2D-evolution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638800" cy="2383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1295400"/>
            <a:ext cx="51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9821" y="1295400"/>
            <a:ext cx="51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t=7</a:t>
            </a:r>
          </a:p>
        </p:txBody>
      </p:sp>
    </p:spTree>
    <p:extLst>
      <p:ext uri="{BB962C8B-B14F-4D97-AF65-F5344CB8AC3E}">
        <p14:creationId xmlns:p14="http://schemas.microsoft.com/office/powerpoint/2010/main" val="210044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6934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space and readings are typically continuous (works basically like a very fine grid) and so we cannot store B(X)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4" name="Object 2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1676400" y="3886201"/>
          <a:ext cx="3524251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Videoclip" r:id="rId3" imgW="5047619" imgH="3990476" progId="Package">
                  <p:embed/>
                </p:oleObj>
              </mc:Choice>
              <mc:Fallback>
                <p:oleObj name="Videoclip" r:id="rId3" imgW="5047619" imgH="3990476" progId="Package">
                  <p:embed/>
                  <p:pic>
                    <p:nvPicPr>
                      <p:cNvPr id="4" name="Object 2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1676400" y="3886201"/>
                        <a:ext cx="3524251" cy="2606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(Sonar)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global-sonar-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uw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annotated.avi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[Dieter Fox, et al.]</a:t>
            </a:r>
          </a:p>
        </p:txBody>
      </p:sp>
    </p:spTree>
    <p:extLst>
      <p:ext uri="{BB962C8B-B14F-4D97-AF65-F5344CB8AC3E}">
        <p14:creationId xmlns:p14="http://schemas.microsoft.com/office/powerpoint/2010/main" val="298028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609600" y="1371600"/>
            <a:ext cx="6858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1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2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Represent belief state by a set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Samples are called </a:t>
            </a:r>
            <a:r>
              <a:rPr lang="en-US" sz="2400" b="1" i="1" kern="0" dirty="0">
                <a:solidFill>
                  <a:srgbClr val="FF0000"/>
                </a:solidFill>
                <a:latin typeface="Calibri"/>
                <a:ea typeface="+mn-ea"/>
                <a:cs typeface="Calibri"/>
              </a:rPr>
              <a:t>particles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Time per step is linear in the number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But: number needed may be large</a:t>
            </a:r>
          </a:p>
          <a:p>
            <a:pPr marL="457200" lvl="1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4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3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135290" y="1219200"/>
            <a:ext cx="8900760" cy="56388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Our representation of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P(X) </a:t>
            </a:r>
            <a:r>
              <a:rPr lang="en-US" sz="2800" dirty="0">
                <a:ea typeface="ＭＳ Ｐゴシック" pitchFamily="34" charset="-128"/>
              </a:rPr>
              <a:t>is now a list of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 particles (samples)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Generally,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N &lt;&lt; |X|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Storing map from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dirty="0">
                <a:ea typeface="ＭＳ Ｐゴシック" pitchFamily="34" charset="-128"/>
              </a:rPr>
              <a:t> to counts would defeat the point</a:t>
            </a:r>
          </a:p>
          <a:p>
            <a:pPr marL="0" indent="0">
              <a:buNone/>
            </a:pPr>
            <a:endParaRPr lang="en-US" sz="1800" dirty="0">
              <a:ea typeface="ＭＳ Ｐゴシック" pitchFamily="34" charset="-128"/>
            </a:endParaRPr>
          </a:p>
          <a:p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P(x) </a:t>
            </a:r>
            <a:r>
              <a:rPr lang="en-US" sz="2800" dirty="0">
                <a:ea typeface="ＭＳ Ｐゴシック" pitchFamily="34" charset="-128"/>
              </a:rPr>
              <a:t>approximated by number of particles with value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So, many x may have P(x) = 0! 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More particles, more accuracy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Usually we want a low-dimensional marginal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E.g., “Where is ghost 1?” rather than “Are ghosts 1,2,3 in {2,6], [5,6], and [8,11]?”</a:t>
            </a:r>
            <a:endParaRPr lang="en-US" dirty="0">
              <a:ea typeface="ＭＳ Ｐゴシック" pitchFamily="34" charset="-128"/>
            </a:endParaRPr>
          </a:p>
          <a:p>
            <a:pPr marL="457165" lvl="1" indent="0">
              <a:buNone/>
            </a:pPr>
            <a:endParaRPr lang="en-US" sz="1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For now, all particles have a weight of 1</a:t>
            </a: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6" y="3810000"/>
            <a:ext cx="953735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952330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Particle Filtering: Propagate forward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04799" y="1524000"/>
            <a:ext cx="68786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A particle in state 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 is moved by sampling its next position directly from the transition model: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i="1" dirty="0">
                <a:solidFill>
                  <a:srgbClr val="007F3F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007F3F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7F3F"/>
                </a:solidFill>
                <a:latin typeface="Calibri"/>
                <a:cs typeface="Calibri"/>
              </a:rPr>
              <a:t>+1</a:t>
            </a:r>
            <a:r>
              <a:rPr lang="en-US" i="1" dirty="0">
                <a:solidFill>
                  <a:srgbClr val="007F3F"/>
                </a:solidFill>
                <a:latin typeface="Calibri"/>
                <a:cs typeface="Calibri"/>
              </a:rPr>
              <a:t> ~  P</a:t>
            </a:r>
            <a:r>
              <a:rPr lang="en-US" dirty="0">
                <a:solidFill>
                  <a:srgbClr val="007F3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7F3F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007F3F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007F3F"/>
                </a:solidFill>
                <a:latin typeface="Calibri"/>
                <a:cs typeface="Calibri"/>
              </a:rPr>
              <a:t>+1</a:t>
            </a:r>
            <a:r>
              <a:rPr lang="en-US" i="1" dirty="0">
                <a:solidFill>
                  <a:srgbClr val="007F3F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7F3F"/>
                </a:solidFill>
                <a:latin typeface="Calibri"/>
                <a:cs typeface="Calibri"/>
              </a:rPr>
              <a:t>| </a:t>
            </a:r>
            <a:r>
              <a:rPr lang="en-US" i="1" dirty="0" err="1">
                <a:solidFill>
                  <a:srgbClr val="007F3F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007F3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7F3F"/>
                </a:solidFill>
                <a:latin typeface="Calibri"/>
                <a:cs typeface="Calibri"/>
              </a:rPr>
              <a:t>)</a:t>
            </a:r>
            <a:endParaRPr lang="en-US" sz="2800" dirty="0">
              <a:solidFill>
                <a:srgbClr val="007F3F"/>
              </a:solidFill>
              <a:latin typeface="Calibri"/>
              <a:cs typeface="Calibri"/>
            </a:endParaRPr>
          </a:p>
          <a:p>
            <a:pPr lvl="6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altLang="ja-JP" sz="7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dirty="0">
                <a:latin typeface="Calibri"/>
                <a:cs typeface="Calibri"/>
              </a:rPr>
              <a:t>Here, most samples move clockwise, but some move in another direction or stay in place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This captures the passage of time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dirty="0">
                <a:latin typeface="Calibri"/>
                <a:cs typeface="Calibri"/>
              </a:rPr>
              <a:t>If enough samples, close to exact values before and after (consistent)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endParaRPr lang="en-US" sz="28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447800"/>
            <a:ext cx="9017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7" y="4267200"/>
            <a:ext cx="9779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626336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Slightly trickier: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9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Don’</a:t>
            </a:r>
            <a:r>
              <a:rPr lang="en-US" altLang="ja-JP" dirty="0">
                <a:latin typeface="Calibri"/>
                <a:cs typeface="Calibri"/>
              </a:rPr>
              <a:t>t sample observation, fix it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ja-JP" sz="7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Similar to likelihood weighting, weight samples based on the evidence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i="1" dirty="0">
                <a:solidFill>
                  <a:srgbClr val="F36B11"/>
                </a:solidFill>
                <a:latin typeface="Calibri"/>
                <a:cs typeface="Calibri"/>
              </a:rPr>
              <a:t>W </a:t>
            </a:r>
            <a:r>
              <a:rPr lang="en-US" dirty="0">
                <a:solidFill>
                  <a:srgbClr val="F36B11"/>
                </a:solidFill>
                <a:latin typeface="Calibri"/>
                <a:cs typeface="Calibri"/>
              </a:rPr>
              <a:t>= </a:t>
            </a:r>
            <a:r>
              <a:rPr lang="en-US" i="1" dirty="0">
                <a:solidFill>
                  <a:srgbClr val="F36B11"/>
                </a:solidFill>
                <a:sym typeface="Symbol"/>
              </a:rPr>
              <a:t>P</a:t>
            </a:r>
            <a:r>
              <a:rPr lang="en-US" dirty="0">
                <a:solidFill>
                  <a:srgbClr val="F36B11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F36B11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F36B11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F36B11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F36B11"/>
                </a:solidFill>
                <a:latin typeface="Calibri"/>
                <a:cs typeface="Calibri"/>
              </a:rPr>
              <a:t> </a:t>
            </a:r>
            <a:r>
              <a:rPr lang="en-US" i="1" dirty="0" err="1">
                <a:solidFill>
                  <a:srgbClr val="F36B11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F36B11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F36B11"/>
                </a:solidFill>
                <a:sym typeface="Symbol"/>
              </a:rPr>
              <a:t>)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i="1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Normalize the weights: particles that fit the  data better get higher weights, others get lower weights</a:t>
            </a: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Observe</a:t>
            </a:r>
          </a:p>
        </p:txBody>
      </p:sp>
      <p:grpSp>
        <p:nvGrpSpPr>
          <p:cNvPr id="75781" name="Group 2"/>
          <p:cNvGrpSpPr>
            <a:grpSpLocks/>
          </p:cNvGrpSpPr>
          <p:nvPr/>
        </p:nvGrpSpPr>
        <p:grpSpPr bwMode="auto">
          <a:xfrm>
            <a:off x="8870950" y="1752600"/>
            <a:ext cx="1566863" cy="1566863"/>
            <a:chOff x="7792358" y="2670971"/>
            <a:chExt cx="1567543" cy="1566862"/>
          </a:xfrm>
        </p:grpSpPr>
        <p:grpSp>
          <p:nvGrpSpPr>
            <p:cNvPr id="75810" name="Group 53"/>
            <p:cNvGrpSpPr>
              <a:grpSpLocks/>
            </p:cNvGrpSpPr>
            <p:nvPr/>
          </p:nvGrpSpPr>
          <p:grpSpPr bwMode="auto"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75821" name="Rectangle 6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Rectangle 6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Rectangle 6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Rectangle 6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Rectangle 6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Rectangle 7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Rectangle 7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Rectangle 7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9" name="Rectangle 7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2" name="Group 96"/>
          <p:cNvGrpSpPr>
            <a:grpSpLocks/>
          </p:cNvGrpSpPr>
          <p:nvPr/>
        </p:nvGrpSpPr>
        <p:grpSpPr bwMode="auto">
          <a:xfrm rot="-5400000">
            <a:off x="7837261" y="3657382"/>
            <a:ext cx="3635861" cy="1568450"/>
            <a:chOff x="6400800" y="4267200"/>
            <a:chExt cx="4773697" cy="2057400"/>
          </a:xfrm>
        </p:grpSpPr>
        <p:sp>
          <p:nvSpPr>
            <p:cNvPr id="98" name="Isosceles Triangle 97"/>
            <p:cNvSpPr/>
            <p:nvPr/>
          </p:nvSpPr>
          <p:spPr>
            <a:xfrm rot="5400000" flipV="1">
              <a:off x="8810634" y="5095816"/>
              <a:ext cx="839203" cy="38142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grpSp>
          <p:nvGrpSpPr>
            <p:cNvPr id="75786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5801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5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99"/>
            <p:cNvGrpSpPr>
              <a:grpSpLocks/>
            </p:cNvGrpSpPr>
            <p:nvPr/>
          </p:nvGrpSpPr>
          <p:grpSpPr bwMode="auto">
            <a:xfrm>
              <a:off x="6634234" y="5300791"/>
              <a:ext cx="1724042" cy="936646"/>
              <a:chOff x="4227" y="3291"/>
              <a:chExt cx="1086" cy="590"/>
            </a:xfrm>
          </p:grpSpPr>
          <p:sp>
            <p:nvSpPr>
              <p:cNvPr id="75793" name="Oval 105"/>
              <p:cNvSpPr>
                <a:spLocks noChangeAspect="1" noChangeArrowheads="1"/>
              </p:cNvSpPr>
              <p:nvPr/>
            </p:nvSpPr>
            <p:spPr bwMode="auto">
              <a:xfrm>
                <a:off x="4656" y="3600"/>
                <a:ext cx="137" cy="137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06"/>
              <p:cNvSpPr>
                <a:spLocks noChangeAspect="1" noChangeArrowheads="1"/>
              </p:cNvSpPr>
              <p:nvPr/>
            </p:nvSpPr>
            <p:spPr bwMode="auto">
              <a:xfrm>
                <a:off x="4560" y="3744"/>
                <a:ext cx="137" cy="13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07"/>
              <p:cNvSpPr>
                <a:spLocks noChangeAspect="1" noChangeArrowheads="1"/>
              </p:cNvSpPr>
              <p:nvPr/>
            </p:nvSpPr>
            <p:spPr bwMode="auto">
              <a:xfrm>
                <a:off x="5211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5796" name="Oval 108"/>
              <p:cNvSpPr>
                <a:spLocks noChangeAspect="1" noChangeArrowheads="1"/>
              </p:cNvSpPr>
              <p:nvPr/>
            </p:nvSpPr>
            <p:spPr bwMode="auto">
              <a:xfrm>
                <a:off x="4683" y="3291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09"/>
              <p:cNvSpPr>
                <a:spLocks noChangeAspect="1" noChangeArrowheads="1"/>
              </p:cNvSpPr>
              <p:nvPr/>
            </p:nvSpPr>
            <p:spPr bwMode="auto">
              <a:xfrm flipH="1" flipV="1">
                <a:off x="4227" y="3699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10"/>
              <p:cNvSpPr>
                <a:spLocks noChangeAspect="1" noChangeArrowheads="1"/>
              </p:cNvSpPr>
              <p:nvPr/>
            </p:nvSpPr>
            <p:spPr bwMode="auto">
              <a:xfrm>
                <a:off x="5067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11"/>
              <p:cNvSpPr>
                <a:spLocks noChangeAspect="1" noChangeArrowheads="1"/>
              </p:cNvSpPr>
              <p:nvPr/>
            </p:nvSpPr>
            <p:spPr bwMode="auto">
              <a:xfrm>
                <a:off x="5088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12"/>
              <p:cNvSpPr>
                <a:spLocks noChangeAspect="1" noChangeArrowheads="1"/>
              </p:cNvSpPr>
              <p:nvPr/>
            </p:nvSpPr>
            <p:spPr bwMode="auto">
              <a:xfrm>
                <a:off x="5232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88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789" name="Group 101"/>
            <p:cNvGrpSpPr>
              <a:grpSpLocks/>
            </p:cNvGrpSpPr>
            <p:nvPr/>
          </p:nvGrpSpPr>
          <p:grpSpPr bwMode="auto">
            <a:xfrm>
              <a:off x="7532748" y="4605433"/>
              <a:ext cx="3641749" cy="1295425"/>
              <a:chOff x="4793" y="2901"/>
              <a:chExt cx="2294" cy="816"/>
            </a:xfrm>
          </p:grpSpPr>
          <p:sp>
            <p:nvSpPr>
              <p:cNvPr id="75791" name="Oval 103"/>
              <p:cNvSpPr>
                <a:spLocks noChangeAspect="1"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75792" name="AutoShape 47"/>
              <p:cNvCxnSpPr>
                <a:cxnSpLocks noChangeShapeType="1"/>
                <a:stCxn id="75811" idx="2"/>
                <a:endCxn id="75793" idx="6"/>
              </p:cNvCxnSpPr>
              <p:nvPr/>
            </p:nvCxnSpPr>
            <p:spPr bwMode="auto">
              <a:xfrm flipH="1">
                <a:off x="4793" y="3695"/>
                <a:ext cx="2294" cy="22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75790" name="Oval 102"/>
            <p:cNvSpPr>
              <a:spLocks noChangeAspect="1" noChangeArrowheads="1"/>
            </p:cNvSpPr>
            <p:nvPr/>
          </p:nvSpPr>
          <p:spPr bwMode="auto">
            <a:xfrm>
              <a:off x="7469953" y="5943599"/>
              <a:ext cx="215448" cy="2153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118350" y="4191000"/>
            <a:ext cx="12192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4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118350" y="1295400"/>
            <a:ext cx="1371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2014487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96"/>
          <p:cNvGrpSpPr>
            <a:grpSpLocks/>
          </p:cNvGrpSpPr>
          <p:nvPr/>
        </p:nvGrpSpPr>
        <p:grpSpPr bwMode="auto">
          <a:xfrm rot="-5400000">
            <a:off x="9144721" y="1828079"/>
            <a:ext cx="1567008" cy="1568450"/>
            <a:chOff x="6400800" y="4267200"/>
            <a:chExt cx="2057400" cy="2057400"/>
          </a:xfrm>
        </p:grpSpPr>
        <p:grpSp>
          <p:nvGrpSpPr>
            <p:cNvPr id="54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69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99"/>
            <p:cNvGrpSpPr>
              <a:grpSpLocks/>
            </p:cNvGrpSpPr>
            <p:nvPr/>
          </p:nvGrpSpPr>
          <p:grpSpPr bwMode="auto">
            <a:xfrm>
              <a:off x="6634234" y="5300791"/>
              <a:ext cx="1724042" cy="936646"/>
              <a:chOff x="4227" y="3291"/>
              <a:chExt cx="1086" cy="590"/>
            </a:xfrm>
          </p:grpSpPr>
          <p:sp>
            <p:nvSpPr>
              <p:cNvPr id="61" name="Oval 105"/>
              <p:cNvSpPr>
                <a:spLocks noChangeAspect="1" noChangeArrowheads="1"/>
              </p:cNvSpPr>
              <p:nvPr/>
            </p:nvSpPr>
            <p:spPr bwMode="auto">
              <a:xfrm>
                <a:off x="4656" y="3600"/>
                <a:ext cx="137" cy="137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106"/>
              <p:cNvSpPr>
                <a:spLocks noChangeAspect="1" noChangeArrowheads="1"/>
              </p:cNvSpPr>
              <p:nvPr/>
            </p:nvSpPr>
            <p:spPr bwMode="auto">
              <a:xfrm>
                <a:off x="4560" y="3744"/>
                <a:ext cx="137" cy="13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107"/>
              <p:cNvSpPr>
                <a:spLocks noChangeAspect="1" noChangeArrowheads="1"/>
              </p:cNvSpPr>
              <p:nvPr/>
            </p:nvSpPr>
            <p:spPr bwMode="auto">
              <a:xfrm>
                <a:off x="5211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64" name="Oval 108"/>
              <p:cNvSpPr>
                <a:spLocks noChangeAspect="1" noChangeArrowheads="1"/>
              </p:cNvSpPr>
              <p:nvPr/>
            </p:nvSpPr>
            <p:spPr bwMode="auto">
              <a:xfrm>
                <a:off x="4683" y="3291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109"/>
              <p:cNvSpPr>
                <a:spLocks noChangeAspect="1" noChangeArrowheads="1"/>
              </p:cNvSpPr>
              <p:nvPr/>
            </p:nvSpPr>
            <p:spPr bwMode="auto">
              <a:xfrm flipH="1" flipV="1">
                <a:off x="4227" y="3699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110"/>
              <p:cNvSpPr>
                <a:spLocks noChangeAspect="1" noChangeArrowheads="1"/>
              </p:cNvSpPr>
              <p:nvPr/>
            </p:nvSpPr>
            <p:spPr bwMode="auto">
              <a:xfrm>
                <a:off x="5067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111"/>
              <p:cNvSpPr>
                <a:spLocks noChangeAspect="1" noChangeArrowheads="1"/>
              </p:cNvSpPr>
              <p:nvPr/>
            </p:nvSpPr>
            <p:spPr bwMode="auto">
              <a:xfrm>
                <a:off x="5088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112"/>
              <p:cNvSpPr>
                <a:spLocks noChangeAspect="1" noChangeArrowheads="1"/>
              </p:cNvSpPr>
              <p:nvPr/>
            </p:nvSpPr>
            <p:spPr bwMode="auto">
              <a:xfrm>
                <a:off x="5232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103"/>
            <p:cNvSpPr>
              <a:spLocks noChangeAspect="1" noChangeArrowheads="1"/>
            </p:cNvSpPr>
            <p:nvPr/>
          </p:nvSpPr>
          <p:spPr bwMode="auto">
            <a:xfrm>
              <a:off x="8110643" y="4605398"/>
              <a:ext cx="42863" cy="428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58" name="Oval 102"/>
            <p:cNvSpPr>
              <a:spLocks noChangeAspect="1" noChangeArrowheads="1"/>
            </p:cNvSpPr>
            <p:nvPr/>
          </p:nvSpPr>
          <p:spPr bwMode="auto">
            <a:xfrm>
              <a:off x="7469953" y="5943599"/>
              <a:ext cx="215448" cy="2153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6379105" cy="4678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Rather than tracking weighted samples, we </a:t>
            </a:r>
            <a:r>
              <a:rPr lang="en-US" sz="2800" b="1" i="1" dirty="0">
                <a:solidFill>
                  <a:srgbClr val="0000FF"/>
                </a:solidFill>
                <a:ea typeface="ＭＳ Ｐゴシック" pitchFamily="34" charset="-128"/>
              </a:rPr>
              <a:t>resample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 times, we choose from our weighted sample distribution (i.e., draw with replacement)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Now the update is complete for this time step, continue with the next one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9636125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805" name="Oval 53"/>
          <p:cNvSpPr>
            <a:spLocks noChangeArrowheads="1"/>
          </p:cNvSpPr>
          <p:nvPr/>
        </p:nvSpPr>
        <p:spPr bwMode="auto"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9178925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6934200" y="1447800"/>
            <a:ext cx="1371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6934200" y="4267200"/>
            <a:ext cx="1371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4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4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4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cxnSp>
        <p:nvCxnSpPr>
          <p:cNvPr id="76809" name="AutoShape 47"/>
          <p:cNvCxnSpPr>
            <a:cxnSpLocks noChangeShapeType="1"/>
            <a:endCxn id="76817" idx="5"/>
          </p:cNvCxnSpPr>
          <p:nvPr/>
        </p:nvCxnSpPr>
        <p:spPr bwMode="auto">
          <a:xfrm flipH="1">
            <a:off x="10439400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endCxn id="76819" idx="5"/>
          </p:cNvCxnSpPr>
          <p:nvPr/>
        </p:nvCxnSpPr>
        <p:spPr bwMode="auto">
          <a:xfrm>
            <a:off x="10439400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8738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Summary: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734800" cy="4525963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Particles: track samples of states rather than an explicit distribution</a:t>
            </a: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524000" y="3962400"/>
            <a:ext cx="1371600" cy="24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242798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899230" y="2243138"/>
            <a:ext cx="2663370" cy="1566863"/>
            <a:chOff x="2365829" y="2471739"/>
            <a:chExt cx="2663370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365829" y="2511603"/>
              <a:ext cx="2315027" cy="7145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1932780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286000" y="1764270"/>
            <a:ext cx="1981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Propagate forward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257800" y="1764270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848600" y="1764270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3962400"/>
            <a:ext cx="1371600" cy="24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Particles: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3962400"/>
            <a:ext cx="1371600" cy="24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     Particles: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3962400"/>
            <a:ext cx="1371600" cy="24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(New) Particles: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4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4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sp>
        <p:nvSpPr>
          <p:cNvPr id="9231" name="TextBox 14"/>
          <p:cNvSpPr txBox="1">
            <a:spLocks noChangeArrowheads="1"/>
          </p:cNvSpPr>
          <p:nvPr/>
        </p:nvSpPr>
        <p:spPr bwMode="auto">
          <a:xfrm>
            <a:off x="7467600" y="6476999"/>
            <a:ext cx="47244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[Demos: </a:t>
            </a:r>
            <a:r>
              <a:rPr lang="en-US" sz="1600" dirty="0" err="1">
                <a:solidFill>
                  <a:srgbClr val="FF0000"/>
                </a:solidFill>
                <a:latin typeface="Calibri"/>
                <a:cs typeface="Calibri"/>
              </a:rPr>
              <a:t>ghostbusters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particle filtering (L15D3,4,5)]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48245" y="2285999"/>
            <a:ext cx="2773405" cy="1567008"/>
            <a:chOff x="5348245" y="2514600"/>
            <a:chExt cx="2773405" cy="1567008"/>
          </a:xfrm>
        </p:grpSpPr>
        <p:grpSp>
          <p:nvGrpSpPr>
            <p:cNvPr id="3" name="Group 2"/>
            <p:cNvGrpSpPr/>
            <p:nvPr/>
          </p:nvGrpSpPr>
          <p:grpSpPr>
            <a:xfrm>
              <a:off x="5957891" y="2514600"/>
              <a:ext cx="2163759" cy="1567008"/>
              <a:chOff x="5957891" y="2514600"/>
              <a:chExt cx="2163759" cy="1567008"/>
            </a:xfrm>
          </p:grpSpPr>
          <p:sp>
            <p:nvSpPr>
              <p:cNvPr id="74" name="Isosceles Triangle 73"/>
              <p:cNvSpPr/>
              <p:nvPr/>
            </p:nvSpPr>
            <p:spPr bwMode="auto">
              <a:xfrm rot="16200000" flipV="1">
                <a:off x="5783267" y="3109917"/>
                <a:ext cx="639762" cy="29051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alibri"/>
                  <a:cs typeface="Calibri"/>
                </a:endParaRPr>
              </a:p>
            </p:txBody>
          </p:sp>
          <p:grpSp>
            <p:nvGrpSpPr>
              <p:cNvPr id="104" name="Group 96"/>
              <p:cNvGrpSpPr>
                <a:grpSpLocks/>
              </p:cNvGrpSpPr>
              <p:nvPr/>
            </p:nvGrpSpPr>
            <p:grpSpPr bwMode="auto">
              <a:xfrm rot="-5400000">
                <a:off x="6553921" y="2513879"/>
                <a:ext cx="1567008" cy="1568450"/>
                <a:chOff x="6400800" y="4267200"/>
                <a:chExt cx="2057400" cy="2057400"/>
              </a:xfrm>
            </p:grpSpPr>
            <p:grpSp>
              <p:nvGrpSpPr>
                <p:cNvPr id="105" name="Group 98"/>
                <p:cNvGrpSpPr>
                  <a:grpSpLocks/>
                </p:cNvGrpSpPr>
                <p:nvPr/>
              </p:nvGrpSpPr>
              <p:grpSpPr bwMode="auto">
                <a:xfrm>
                  <a:off x="6400800" y="4267200"/>
                  <a:ext cx="2057400" cy="2057400"/>
                  <a:chOff x="3984" y="1056"/>
                  <a:chExt cx="1296" cy="1296"/>
                </a:xfrm>
              </p:grpSpPr>
              <p:sp>
                <p:nvSpPr>
                  <p:cNvPr id="11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056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056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488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88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056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488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920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920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920"/>
                    <a:ext cx="432" cy="4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" name="Group 99"/>
                <p:cNvGrpSpPr>
                  <a:grpSpLocks/>
                </p:cNvGrpSpPr>
                <p:nvPr/>
              </p:nvGrpSpPr>
              <p:grpSpPr bwMode="auto">
                <a:xfrm>
                  <a:off x="6634234" y="5300791"/>
                  <a:ext cx="1724042" cy="936646"/>
                  <a:chOff x="4227" y="3291"/>
                  <a:chExt cx="1086" cy="590"/>
                </a:xfrm>
              </p:grpSpPr>
              <p:sp>
                <p:nvSpPr>
                  <p:cNvPr id="110" name="Oval 1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656" y="3600"/>
                    <a:ext cx="137" cy="137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Oval 1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3744"/>
                    <a:ext cx="137" cy="13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Oval 1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11" y="3723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rtl="1"/>
                    <a:endParaRPr lang="en-US"/>
                  </a:p>
                </p:txBody>
              </p:sp>
              <p:sp>
                <p:nvSpPr>
                  <p:cNvPr id="114" name="Oval 1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683" y="3291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Oval 109"/>
                  <p:cNvSpPr>
                    <a:spLocks noChangeAspect="1" noChangeArrowheads="1"/>
                  </p:cNvSpPr>
                  <p:nvPr/>
                </p:nvSpPr>
                <p:spPr bwMode="auto">
                  <a:xfrm flipH="1" flipV="1">
                    <a:off x="4227" y="3699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Oval 1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067" y="3723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Oval 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088" y="3312"/>
                    <a:ext cx="64" cy="6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Oval 1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32" y="3312"/>
                    <a:ext cx="64" cy="6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7" name="Rectangle 100"/>
                <p:cNvSpPr>
                  <a:spLocks noChangeArrowheads="1"/>
                </p:cNvSpPr>
                <p:nvPr/>
              </p:nvSpPr>
              <p:spPr bwMode="auto">
                <a:xfrm>
                  <a:off x="7086600" y="5638800"/>
                  <a:ext cx="685800" cy="685800"/>
                </a:xfrm>
                <a:prstGeom prst="rect">
                  <a:avLst/>
                </a:prstGeom>
                <a:noFill/>
                <a:ln w="63500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Oval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8110643" y="4605398"/>
                  <a:ext cx="42863" cy="4286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endParaRPr lang="en-US"/>
                </a:p>
              </p:txBody>
            </p:sp>
            <p:sp>
              <p:nvSpPr>
                <p:cNvPr id="109" name="Oval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7469953" y="5943599"/>
                  <a:ext cx="215448" cy="21537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30" name="AutoShape 47"/>
            <p:cNvCxnSpPr>
              <a:cxnSpLocks noChangeShapeType="1"/>
            </p:cNvCxnSpPr>
            <p:nvPr/>
          </p:nvCxnSpPr>
          <p:spPr bwMode="auto">
            <a:xfrm>
              <a:off x="5348245" y="3284189"/>
              <a:ext cx="2398767" cy="13299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609600" y="6412468"/>
            <a:ext cx="412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Consistency: see proof in AIMA Ch. 15</a:t>
            </a:r>
          </a:p>
        </p:txBody>
      </p:sp>
    </p:spTree>
    <p:extLst>
      <p:ext uri="{BB962C8B-B14F-4D97-AF65-F5344CB8AC3E}">
        <p14:creationId xmlns:p14="http://schemas.microsoft.com/office/powerpoint/2010/main" val="21028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chain warm-up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</p:spPr>
            <p:txBody>
              <a:bodyPr/>
              <a:lstStyle/>
              <a:p>
                <a:r>
                  <a:rPr lang="en-US" sz="2800" dirty="0">
                    <a:ea typeface="ＭＳ Ｐゴシック" pitchFamily="34" charset="-128"/>
                  </a:rPr>
                  <a:t>If you know the transition probabilities,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∣ 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, </a:t>
                </a:r>
                <a:r>
                  <a:rPr lang="en-US" sz="2800" dirty="0">
                    <a:ea typeface="ＭＳ Ｐゴシック" pitchFamily="34" charset="-128"/>
                  </a:rPr>
                  <a:t>and you know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4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,</a:t>
                </a:r>
              </a:p>
              <a:p>
                <a:r>
                  <a:rPr lang="en-US" altLang="ja-JP" sz="2800" dirty="0">
                    <a:ea typeface="ＭＳ Ｐゴシック" pitchFamily="34" charset="-128"/>
                  </a:rPr>
                  <a:t>write an equation to compute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.</a:t>
                </a:r>
              </a:p>
              <a:p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b="0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b="0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</a:p>
              <a:p>
                <a:endParaRPr lang="en-US" altLang="ja-JP" sz="2800" dirty="0"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2969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  <a:blipFill>
                <a:blip r:embed="rId2"/>
                <a:stretch>
                  <a:fillRect l="-1117" t="-3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5626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23622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31" name="AutoShape 6"/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19954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14478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3" name="Oval 8"/>
          <p:cNvSpPr>
            <a:spLocks noChangeArrowheads="1"/>
          </p:cNvSpPr>
          <p:nvPr/>
        </p:nvSpPr>
        <p:spPr bwMode="auto">
          <a:xfrm>
            <a:off x="3276600" y="124667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4" name="AutoShape 9"/>
          <p:cNvCxnSpPr>
            <a:cxnSpLocks noChangeShapeType="1"/>
            <a:stCxn id="33" idx="6"/>
            <a:endCxn id="36" idx="2"/>
          </p:cNvCxnSpPr>
          <p:nvPr/>
        </p:nvCxnSpPr>
        <p:spPr bwMode="auto">
          <a:xfrm>
            <a:off x="38242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10"/>
          <p:cNvCxnSpPr>
            <a:cxnSpLocks noChangeShapeType="1"/>
            <a:stCxn id="30" idx="6"/>
            <a:endCxn id="33" idx="2"/>
          </p:cNvCxnSpPr>
          <p:nvPr/>
        </p:nvCxnSpPr>
        <p:spPr bwMode="auto">
          <a:xfrm>
            <a:off x="29098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41910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cxnSp>
        <p:nvCxnSpPr>
          <p:cNvPr id="37" name="AutoShape 12"/>
          <p:cNvCxnSpPr>
            <a:cxnSpLocks noChangeShapeType="1"/>
            <a:stCxn id="36" idx="6"/>
            <a:endCxn id="29" idx="2"/>
          </p:cNvCxnSpPr>
          <p:nvPr/>
        </p:nvCxnSpPr>
        <p:spPr bwMode="auto">
          <a:xfrm>
            <a:off x="4738688" y="1513375"/>
            <a:ext cx="809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1313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(Laser)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7400" y="648175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floor.gif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icture 2" descr="global-flo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371600"/>
            <a:ext cx="6731000" cy="497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[Dieter Fox, et al.]</a:t>
            </a:r>
          </a:p>
        </p:txBody>
      </p:sp>
    </p:spTree>
    <p:extLst>
      <p:ext uri="{BB962C8B-B14F-4D97-AF65-F5344CB8AC3E}">
        <p14:creationId xmlns:p14="http://schemas.microsoft.com/office/powerpoint/2010/main" val="3360285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Robot Mapping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1"/>
            <a:ext cx="6629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SLAM: Simultaneous Localization And Mapping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do not know the map or our location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consists of position AND map!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Main techniques: </a:t>
            </a:r>
            <a:r>
              <a:rPr lang="en-US" sz="2000" dirty="0" err="1">
                <a:ea typeface="ＭＳ Ｐゴシック" pitchFamily="34" charset="-128"/>
              </a:rPr>
              <a:t>Kalman</a:t>
            </a:r>
            <a:r>
              <a:rPr lang="en-US" sz="2000" dirty="0">
                <a:ea typeface="ＭＳ Ｐゴシック" pitchFamily="34" charset="-128"/>
              </a:rPr>
              <a:t> filtering (Gaussian HMMs) and particle methods</a:t>
            </a:r>
          </a:p>
          <a:p>
            <a:endParaRPr lang="en-US" sz="2400" dirty="0">
              <a:ea typeface="ＭＳ Ｐゴシック" pitchFamily="34" charset="-128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443037" y="3505200"/>
          <a:ext cx="450056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Photo Editor Photo" r:id="rId3" imgW="9000000" imgH="6348010" progId="MSPhotoEd.3">
                  <p:embed/>
                </p:oleObj>
              </mc:Choice>
              <mc:Fallback>
                <p:oleObj name="Photo Editor Photo" r:id="rId3" imgW="9000000" imgH="6348010" progId="MSPhotoEd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7" y="3505200"/>
                        <a:ext cx="4500563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62163" y="6172200"/>
            <a:ext cx="236220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DP-SLAM, Ron Parr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165" y="1828800"/>
            <a:ext cx="4978430" cy="39912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</p:spTree>
    <p:extLst>
      <p:ext uri="{BB962C8B-B14F-4D97-AF65-F5344CB8AC3E}">
        <p14:creationId xmlns:p14="http://schemas.microsoft.com/office/powerpoint/2010/main" val="1244923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1</a:t>
            </a:r>
          </a:p>
        </p:txBody>
      </p:sp>
      <p:pic>
        <p:nvPicPr>
          <p:cNvPr id="5" name="PARTICLES-SLAM-mapping1-ne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143000"/>
            <a:ext cx="5232400" cy="523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[Sebastian </a:t>
            </a:r>
            <a:r>
              <a:rPr lang="en-US" dirty="0" err="1">
                <a:latin typeface="Calibri"/>
                <a:cs typeface="Calibri"/>
              </a:rPr>
              <a:t>Thrun</a:t>
            </a:r>
            <a:r>
              <a:rPr lang="en-US" dirty="0">
                <a:latin typeface="Calibri"/>
                <a:cs typeface="Calibri"/>
              </a:rPr>
              <a:t>, et al.]</a:t>
            </a:r>
          </a:p>
        </p:txBody>
      </p:sp>
    </p:spTree>
    <p:extLst>
      <p:ext uri="{BB962C8B-B14F-4D97-AF65-F5344CB8AC3E}">
        <p14:creationId xmlns:p14="http://schemas.microsoft.com/office/powerpoint/2010/main" val="5873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4428" y="6488668"/>
            <a:ext cx="377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fastslam.avi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ARTICLES-SLAM-fastsla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0" y="1168400"/>
            <a:ext cx="6350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[Dirk </a:t>
            </a:r>
            <a:r>
              <a:rPr lang="en-US" dirty="0" err="1">
                <a:latin typeface="Calibri"/>
                <a:cs typeface="Calibri"/>
              </a:rPr>
              <a:t>Haehnel</a:t>
            </a:r>
            <a:r>
              <a:rPr lang="en-US" dirty="0">
                <a:latin typeface="Calibri"/>
                <a:cs typeface="Calibri"/>
              </a:rPr>
              <a:t>, et al.]</a:t>
            </a:r>
          </a:p>
        </p:txBody>
      </p:sp>
    </p:spTree>
    <p:extLst>
      <p:ext uri="{BB962C8B-B14F-4D97-AF65-F5344CB8AC3E}">
        <p14:creationId xmlns:p14="http://schemas.microsoft.com/office/powerpoint/2010/main" val="20012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chain warm-up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</p:spPr>
            <p:txBody>
              <a:bodyPr/>
              <a:lstStyle/>
              <a:p>
                <a:r>
                  <a:rPr lang="en-US" sz="2800" dirty="0">
                    <a:ea typeface="ＭＳ Ｐゴシック" pitchFamily="34" charset="-128"/>
                  </a:rPr>
                  <a:t>If you know the transition probabilities,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∣ 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, </a:t>
                </a:r>
                <a:r>
                  <a:rPr lang="en-US" sz="2800" dirty="0">
                    <a:ea typeface="ＭＳ Ｐゴシック" pitchFamily="34" charset="-128"/>
                  </a:rPr>
                  <a:t>and you know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4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,</a:t>
                </a:r>
              </a:p>
              <a:p>
                <a:r>
                  <a:rPr lang="en-US" altLang="ja-JP" sz="2800" dirty="0">
                    <a:ea typeface="ＭＳ Ｐゴシック" pitchFamily="34" charset="-128"/>
                  </a:rPr>
                  <a:t>write an equation to compute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sz="2800" dirty="0">
                    <a:ea typeface="ＭＳ Ｐゴシック" pitchFamily="34" charset="-128"/>
                  </a:rPr>
                  <a:t>.</a:t>
                </a:r>
              </a:p>
              <a:p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solidFill>
                      <a:srgbClr val="0000FF"/>
                    </a:solidFill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,</m:t>
                                </m:r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 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,</m:t>
                            </m:r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altLang="ja-JP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sz="2800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  <a:ea typeface="ＭＳ Ｐゴシック" pitchFamily="34" charset="-128"/>
                      </a:rPr>
                      <m:t> 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3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)</m:t>
                        </m:r>
                      </m:e>
                    </m:nary>
                  </m:oMath>
                </a14:m>
                <a:endParaRPr lang="en-US" altLang="ja-JP" dirty="0">
                  <a:ea typeface="ＭＳ Ｐゴシック" pitchFamily="34" charset="-128"/>
                </a:endParaRPr>
              </a:p>
              <a:p>
                <a:r>
                  <a:rPr lang="en-US" altLang="ja-JP" dirty="0"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4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ja-JP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𝑃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ja-JP" sz="2800" dirty="0">
                  <a:ea typeface="ＭＳ Ｐゴシック" pitchFamily="34" charset="-128"/>
                </a:endParaRPr>
              </a:p>
              <a:p>
                <a:endParaRPr lang="en-US" altLang="ja-JP" sz="2800" dirty="0"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2969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2200162"/>
                <a:ext cx="11465731" cy="3143364"/>
              </a:xfrm>
              <a:blipFill>
                <a:blip r:embed="rId2"/>
                <a:stretch>
                  <a:fillRect l="-1117" t="-32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5626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23622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31" name="AutoShape 6"/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19954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14478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3" name="Oval 8"/>
          <p:cNvSpPr>
            <a:spLocks noChangeArrowheads="1"/>
          </p:cNvSpPr>
          <p:nvPr/>
        </p:nvSpPr>
        <p:spPr bwMode="auto">
          <a:xfrm>
            <a:off x="3276600" y="124667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4" name="AutoShape 9"/>
          <p:cNvCxnSpPr>
            <a:cxnSpLocks noChangeShapeType="1"/>
            <a:stCxn id="33" idx="6"/>
            <a:endCxn id="36" idx="2"/>
          </p:cNvCxnSpPr>
          <p:nvPr/>
        </p:nvCxnSpPr>
        <p:spPr bwMode="auto">
          <a:xfrm>
            <a:off x="38242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10"/>
          <p:cNvCxnSpPr>
            <a:cxnSpLocks noChangeShapeType="1"/>
            <a:stCxn id="30" idx="6"/>
            <a:endCxn id="33" idx="2"/>
          </p:cNvCxnSpPr>
          <p:nvPr/>
        </p:nvCxnSpPr>
        <p:spPr bwMode="auto">
          <a:xfrm>
            <a:off x="2909888" y="15133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4191000" y="1246675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cxnSp>
        <p:nvCxnSpPr>
          <p:cNvPr id="37" name="AutoShape 12"/>
          <p:cNvCxnSpPr>
            <a:cxnSpLocks noChangeShapeType="1"/>
            <a:stCxn id="36" idx="6"/>
            <a:endCxn id="29" idx="2"/>
          </p:cNvCxnSpPr>
          <p:nvPr/>
        </p:nvCxnSpPr>
        <p:spPr bwMode="auto">
          <a:xfrm>
            <a:off x="4738688" y="1513375"/>
            <a:ext cx="809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758323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4267200" cy="8382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States {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rain, sun</a:t>
            </a:r>
            <a:r>
              <a:rPr lang="en-US" sz="2800" dirty="0">
                <a:ea typeface="ＭＳ Ｐゴシック" pitchFamily="34" charset="-128"/>
              </a:rPr>
              <a:t>}</a:t>
            </a:r>
          </a:p>
          <a:p>
            <a:pPr marL="457176" lvl="1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853113" y="5057775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rain</a:t>
            </a: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7300913" y="5057775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8677" name="AutoShape 6"/>
          <p:cNvCxnSpPr>
            <a:cxnSpLocks noChangeShapeType="1"/>
            <a:stCxn id="28675" idx="0"/>
            <a:endCxn id="28676" idx="0"/>
          </p:cNvCxnSpPr>
          <p:nvPr/>
        </p:nvCxnSpPr>
        <p:spPr bwMode="auto">
          <a:xfrm rot="5400000" flipV="1">
            <a:off x="6881019" y="4320381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78" name="AutoShape 7"/>
          <p:cNvCxnSpPr>
            <a:cxnSpLocks noChangeShapeType="1"/>
            <a:stCxn id="28676" idx="4"/>
            <a:endCxn id="28675" idx="4"/>
          </p:cNvCxnSpPr>
          <p:nvPr/>
        </p:nvCxnSpPr>
        <p:spPr bwMode="auto">
          <a:xfrm rot="5400000">
            <a:off x="6881019" y="4958556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AutoShape 8"/>
          <p:cNvCxnSpPr>
            <a:cxnSpLocks noChangeShapeType="1"/>
            <a:stCxn id="28676" idx="7"/>
            <a:endCxn id="28676" idx="6"/>
          </p:cNvCxnSpPr>
          <p:nvPr/>
        </p:nvCxnSpPr>
        <p:spPr bwMode="auto">
          <a:xfrm rot="5400000" flipV="1">
            <a:off x="7758113" y="5195887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80" name="AutoShape 9"/>
          <p:cNvCxnSpPr>
            <a:cxnSpLocks noChangeShapeType="1"/>
            <a:stCxn id="28675" idx="3"/>
            <a:endCxn id="28675" idx="2"/>
          </p:cNvCxnSpPr>
          <p:nvPr/>
        </p:nvCxnSpPr>
        <p:spPr bwMode="auto">
          <a:xfrm rot="16200000" flipV="1">
            <a:off x="5775325" y="5426075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8153400" y="45100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5638800" y="60483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6629400" y="4676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6629400" y="6200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5" name="AutoShape 14"/>
          <p:cNvSpPr>
            <a:spLocks noChangeArrowheads="1"/>
          </p:cNvSpPr>
          <p:nvPr/>
        </p:nvSpPr>
        <p:spPr bwMode="auto">
          <a:xfrm>
            <a:off x="5562600" y="3810000"/>
            <a:ext cx="6019800" cy="457200"/>
          </a:xfrm>
          <a:prstGeom prst="wedgeRectCallout">
            <a:avLst>
              <a:gd name="adj1" fmla="val -49866"/>
              <a:gd name="adj2" fmla="val -2607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Two new ways of representing the same CPT</a:t>
            </a:r>
          </a:p>
        </p:txBody>
      </p:sp>
      <p:grpSp>
        <p:nvGrpSpPr>
          <p:cNvPr id="28687" name="Group 1"/>
          <p:cNvGrpSpPr>
            <a:grpSpLocks/>
          </p:cNvGrpSpPr>
          <p:nvPr/>
        </p:nvGrpSpPr>
        <p:grpSpPr bwMode="auto">
          <a:xfrm>
            <a:off x="8839200" y="5029200"/>
            <a:ext cx="2133600" cy="1066800"/>
            <a:chOff x="2057400" y="3260725"/>
            <a:chExt cx="2133600" cy="1066800"/>
          </a:xfrm>
        </p:grpSpPr>
        <p:sp>
          <p:nvSpPr>
            <p:cNvPr id="28718" name="Rectangle 7"/>
            <p:cNvSpPr>
              <a:spLocks noChangeArrowheads="1"/>
            </p:cNvSpPr>
            <p:nvPr/>
          </p:nvSpPr>
          <p:spPr bwMode="auto">
            <a:xfrm>
              <a:off x="20574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19" name="Rectangle 8"/>
            <p:cNvSpPr>
              <a:spLocks noChangeArrowheads="1"/>
            </p:cNvSpPr>
            <p:nvPr/>
          </p:nvSpPr>
          <p:spPr bwMode="auto">
            <a:xfrm>
              <a:off x="20574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28720" name="Rectangle 9"/>
            <p:cNvSpPr>
              <a:spLocks noChangeArrowheads="1"/>
            </p:cNvSpPr>
            <p:nvPr/>
          </p:nvSpPr>
          <p:spPr bwMode="auto">
            <a:xfrm>
              <a:off x="35052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21" name="Rectangle 10"/>
            <p:cNvSpPr>
              <a:spLocks noChangeArrowheads="1"/>
            </p:cNvSpPr>
            <p:nvPr/>
          </p:nvSpPr>
          <p:spPr bwMode="auto">
            <a:xfrm>
              <a:off x="35052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28722" name="AutoShape 15"/>
            <p:cNvCxnSpPr>
              <a:cxnSpLocks noChangeShapeType="1"/>
              <a:stCxn id="28718" idx="3"/>
              <a:endCxn id="28720" idx="1"/>
            </p:cNvCxnSpPr>
            <p:nvPr/>
          </p:nvCxnSpPr>
          <p:spPr bwMode="auto">
            <a:xfrm>
              <a:off x="2743200" y="34512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6"/>
            <p:cNvCxnSpPr>
              <a:cxnSpLocks noChangeShapeType="1"/>
              <a:stCxn id="28718" idx="3"/>
              <a:endCxn id="28721" idx="1"/>
            </p:cNvCxnSpPr>
            <p:nvPr/>
          </p:nvCxnSpPr>
          <p:spPr bwMode="auto">
            <a:xfrm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7"/>
            <p:cNvCxnSpPr>
              <a:cxnSpLocks noChangeShapeType="1"/>
              <a:stCxn id="28719" idx="3"/>
              <a:endCxn id="28720" idx="1"/>
            </p:cNvCxnSpPr>
            <p:nvPr/>
          </p:nvCxnSpPr>
          <p:spPr bwMode="auto">
            <a:xfrm flipV="1"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5" name="AutoShape 18"/>
            <p:cNvCxnSpPr>
              <a:cxnSpLocks noChangeShapeType="1"/>
              <a:stCxn id="28719" idx="3"/>
              <a:endCxn id="28721" idx="1"/>
            </p:cNvCxnSpPr>
            <p:nvPr/>
          </p:nvCxnSpPr>
          <p:spPr bwMode="auto">
            <a:xfrm>
              <a:off x="2743200" y="41370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8" name="Text Box 12"/>
          <p:cNvSpPr txBox="1">
            <a:spLocks noChangeArrowheads="1"/>
          </p:cNvSpPr>
          <p:nvPr/>
        </p:nvSpPr>
        <p:spPr bwMode="auto">
          <a:xfrm>
            <a:off x="9829800" y="5181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9" name="Text Box 10"/>
          <p:cNvSpPr txBox="1">
            <a:spLocks noChangeArrowheads="1"/>
          </p:cNvSpPr>
          <p:nvPr/>
        </p:nvSpPr>
        <p:spPr bwMode="auto">
          <a:xfrm>
            <a:off x="9829800" y="4814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90" name="Text Box 10"/>
          <p:cNvSpPr txBox="1">
            <a:spLocks noChangeArrowheads="1"/>
          </p:cNvSpPr>
          <p:nvPr/>
        </p:nvSpPr>
        <p:spPr bwMode="auto">
          <a:xfrm>
            <a:off x="9829800" y="5943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91" name="Text Box 10"/>
          <p:cNvSpPr txBox="1">
            <a:spLocks noChangeArrowheads="1"/>
          </p:cNvSpPr>
          <p:nvPr/>
        </p:nvSpPr>
        <p:spPr bwMode="auto">
          <a:xfrm>
            <a:off x="9829800" y="5500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1143001" y="51054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0" y="2286000"/>
            <a:ext cx="4724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Initial distribution </a:t>
            </a:r>
            <a:r>
              <a:rPr lang="en-US" sz="2800" i="1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800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800" i="1" dirty="0">
                <a:solidFill>
                  <a:srgbClr val="0096FF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600" baseline="-25000" dirty="0">
                <a:solidFill>
                  <a:srgbClr val="0096FF"/>
                </a:solidFill>
                <a:latin typeface="Calibri"/>
                <a:cs typeface="Calibri"/>
              </a:rPr>
              <a:t>0</a:t>
            </a:r>
            <a:r>
              <a:rPr lang="en-US" sz="2800" dirty="0">
                <a:solidFill>
                  <a:srgbClr val="0096FF"/>
                </a:solidFill>
                <a:latin typeface="Calibri"/>
                <a:cs typeface="Calibri"/>
              </a:rPr>
              <a:t>) </a:t>
            </a:r>
            <a:endParaRPr lang="en-US" sz="2800" dirty="0">
              <a:solidFill>
                <a:srgbClr val="0096FF"/>
              </a:solidFill>
              <a:ea typeface="ＭＳ Ｐゴシック" pitchFamily="34" charset="-128"/>
            </a:endParaRPr>
          </a:p>
          <a:p>
            <a:pPr lvl="2"/>
            <a:endParaRPr lang="en-US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sz="2800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dirty="0"/>
          </a:p>
          <a:p>
            <a:pPr marL="342882" lvl="1" indent="-342882">
              <a:buClr>
                <a:schemeClr val="accent2"/>
              </a:buClr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Transition model </a:t>
            </a:r>
            <a:r>
              <a:rPr lang="en-US" i="1" dirty="0">
                <a:solidFill>
                  <a:srgbClr val="009051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09051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9051"/>
                </a:solidFill>
                <a:latin typeface="Calibri"/>
                <a:cs typeface="Calibri"/>
              </a:rPr>
              <a:t> | </a:t>
            </a:r>
            <a:r>
              <a:rPr lang="en-US" i="1" dirty="0">
                <a:solidFill>
                  <a:srgbClr val="009051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009051"/>
                </a:solidFill>
                <a:latin typeface="Calibri"/>
                <a:cs typeface="Calibri"/>
              </a:rPr>
              <a:t>t</a:t>
            </a:r>
            <a:r>
              <a:rPr lang="en-US" sz="3600" baseline="-25000" dirty="0">
                <a:solidFill>
                  <a:srgbClr val="009051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009051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009051"/>
              </a:solidFill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0"/>
            <a:ext cx="5298851" cy="2266947"/>
          </a:xfrm>
          <a:prstGeom prst="rect">
            <a:avLst/>
          </a:prstGeom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295400" y="2971800"/>
          <a:ext cx="1752599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13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1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itle 1">
            <a:extLst>
              <a:ext uri="{FF2B5EF4-FFF2-40B4-BE49-F238E27FC236}">
                <a16:creationId xmlns:a16="http://schemas.microsoft.com/office/drawing/2014/main" id="{CE6C6749-D3D5-4F95-8964-1FB19B24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</p:spPr>
        <p:txBody>
          <a:bodyPr/>
          <a:lstStyle/>
          <a:p>
            <a:r>
              <a:rPr lang="en-US" dirty="0"/>
              <a:t>Weather prediction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54625" cy="4729164"/>
          </a:xfrm>
        </p:spPr>
        <p:txBody>
          <a:bodyPr/>
          <a:lstStyle/>
          <a:p>
            <a:r>
              <a:rPr lang="en-US" dirty="0"/>
              <a:t>Time 0: 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</a:rPr>
              <a:t>0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) =</a:t>
            </a:r>
            <a:r>
              <a:rPr lang="en-US" dirty="0">
                <a:solidFill>
                  <a:srgbClr val="0096FF"/>
                </a:solidFill>
              </a:rPr>
              <a:t>&lt;0.5,0.5&gt;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1?</a:t>
            </a:r>
          </a:p>
          <a:p>
            <a:pPr marL="457176" lvl="1" indent="0">
              <a:buNone/>
            </a:pP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    P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0432FF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) =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Oval 62"/>
          <p:cNvSpPr>
            <a:spLocks noChangeArrowheads="1"/>
          </p:cNvSpPr>
          <p:nvPr/>
        </p:nvSpPr>
        <p:spPr bwMode="auto">
          <a:xfrm>
            <a:off x="10445296" y="43947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9" name="AutoShape 65"/>
          <p:cNvCxnSpPr>
            <a:cxnSpLocks noChangeShapeType="1"/>
            <a:stCxn id="20" idx="6"/>
            <a:endCxn id="14" idx="2"/>
          </p:cNvCxnSpPr>
          <p:nvPr/>
        </p:nvCxnSpPr>
        <p:spPr bwMode="auto">
          <a:xfrm>
            <a:off x="9959189" y="4737690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66"/>
          <p:cNvSpPr>
            <a:spLocks noChangeArrowheads="1"/>
          </p:cNvSpPr>
          <p:nvPr/>
        </p:nvSpPr>
        <p:spPr bwMode="auto">
          <a:xfrm>
            <a:off x="9233184" y="4394790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27160" y="4394790"/>
            <a:ext cx="707065" cy="685800"/>
            <a:chOff x="7209582" y="3073990"/>
            <a:chExt cx="707065" cy="685800"/>
          </a:xfrm>
          <a:effectLst/>
        </p:grpSpPr>
        <p:cxnSp>
          <p:nvCxnSpPr>
            <p:cNvPr id="14" name="Straight Connector 13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9027974" y="42804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924149" y="4140200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30" name="Straight Connector 2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9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928225" y="4140200"/>
            <a:ext cx="2484841" cy="1210733"/>
            <a:chOff x="10515600" y="4267200"/>
            <a:chExt cx="1219200" cy="2438400"/>
          </a:xfrm>
          <a:effectLst/>
        </p:grpSpPr>
        <p:cxnSp>
          <p:nvCxnSpPr>
            <p:cNvPr id="35" name="Straight Connector 3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0252882" y="4143612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266200" y="3315349"/>
            <a:ext cx="7965031" cy="164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i="1" kern="0" dirty="0">
                <a:solidFill>
                  <a:srgbClr val="0432FF"/>
                </a:solidFill>
                <a:latin typeface="Calibri"/>
                <a:cs typeface="Calibri"/>
              </a:rPr>
              <a:t>                       </a:t>
            </a:r>
            <a:r>
              <a:rPr lang="en-US" sz="2800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28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000" i="1" kern="0" baseline="-51000" dirty="0">
                <a:solidFill>
                  <a:srgbClr val="DC0003"/>
                </a:solidFill>
                <a:sym typeface="Symbol"/>
              </a:rPr>
              <a:t>0</a:t>
            </a:r>
            <a:r>
              <a:rPr lang="en-US" sz="2800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P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(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</a:rPr>
              <a:t>0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=x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0,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 X</a:t>
            </a:r>
            <a:r>
              <a:rPr lang="en-US" sz="2800" kern="0" baseline="-25000" dirty="0">
                <a:solidFill>
                  <a:srgbClr val="9437FF"/>
                </a:solidFill>
                <a:sym typeface="Symbol"/>
              </a:rPr>
              <a:t>1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)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kern="0" baseline="-51000" dirty="0">
                <a:solidFill>
                  <a:srgbClr val="DC0003"/>
                </a:solidFill>
                <a:sym typeface="Symbol"/>
              </a:rPr>
              <a:t>0</a:t>
            </a:r>
            <a:r>
              <a:rPr lang="en-US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</a:rPr>
              <a:t>1</a:t>
            </a:r>
            <a:r>
              <a:rPr lang="en-US" kern="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CC00CC"/>
                </a:solidFill>
                <a:sym typeface="Symbol"/>
              </a:rPr>
              <a:t> </a:t>
            </a:r>
            <a:endParaRPr lang="en-US" kern="0" dirty="0">
              <a:solidFill>
                <a:srgbClr val="CC00CC"/>
              </a:solidFill>
              <a:sym typeface="Symbol"/>
            </a:endParaRP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0.5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&lt;0.9,0.1&gt;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+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0.5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&lt;0.3,0.7&gt;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&lt;0.6,0.4&gt;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5434688" y="1394178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47" y="1181101"/>
            <a:ext cx="4086692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0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256641" y="3306871"/>
            <a:ext cx="8512256" cy="164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i="1" kern="0" dirty="0">
                <a:solidFill>
                  <a:srgbClr val="0432FF"/>
                </a:solidFill>
                <a:latin typeface="Calibri"/>
                <a:cs typeface="Calibri"/>
              </a:rPr>
              <a:t>                       </a:t>
            </a:r>
            <a:r>
              <a:rPr lang="en-US" sz="2800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28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000" i="1" kern="0" baseline="-51000" dirty="0">
                <a:solidFill>
                  <a:srgbClr val="DC0003"/>
                </a:solidFill>
                <a:sym typeface="Symbol"/>
              </a:rPr>
              <a:t>1</a:t>
            </a:r>
            <a:r>
              <a:rPr lang="en-US" sz="2800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P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(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=x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sz="2800" i="1" kern="0" dirty="0">
                <a:solidFill>
                  <a:srgbClr val="9437FF"/>
                </a:solidFill>
                <a:sym typeface="Symbol"/>
              </a:rPr>
              <a:t>, X</a:t>
            </a:r>
            <a:r>
              <a:rPr lang="en-US" sz="2800" kern="0" baseline="-25000" dirty="0">
                <a:solidFill>
                  <a:srgbClr val="9437FF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sz="2800" kern="0" dirty="0">
                <a:solidFill>
                  <a:srgbClr val="9437FF"/>
                </a:solidFill>
                <a:sym typeface="Symbol"/>
              </a:rPr>
              <a:t>)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</a:t>
            </a:r>
            <a:r>
              <a:rPr lang="en-US" sz="3200" i="1" kern="0" baseline="-25000" dirty="0">
                <a:solidFill>
                  <a:srgbClr val="DC0003"/>
                </a:solidFill>
                <a:sym typeface="Symbol"/>
              </a:rPr>
              <a:t>x</a:t>
            </a:r>
            <a:r>
              <a:rPr lang="en-US" sz="2400" i="1" kern="0" baseline="-51000" dirty="0">
                <a:solidFill>
                  <a:srgbClr val="DC0003"/>
                </a:solidFill>
                <a:sym typeface="Symbol"/>
              </a:rPr>
              <a:t>1</a:t>
            </a:r>
            <a:r>
              <a:rPr lang="en-US" i="1" kern="0" dirty="0">
                <a:solidFill>
                  <a:srgbClr val="FF0000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kern="0" dirty="0">
                <a:solidFill>
                  <a:srgbClr val="009051"/>
                </a:solidFill>
                <a:latin typeface="Calibri"/>
                <a:cs typeface="Calibri"/>
              </a:rPr>
              <a:t>|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</a:rPr>
              <a:t> 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051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009051"/>
                </a:solidFill>
                <a:sym typeface="Symbol"/>
              </a:rPr>
              <a:t> 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P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(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kern="0" dirty="0">
                <a:solidFill>
                  <a:srgbClr val="0096FF"/>
                </a:solidFill>
                <a:sym typeface="Symbol"/>
              </a:rPr>
              <a:t>=x</a:t>
            </a:r>
            <a:r>
              <a:rPr lang="en-US" kern="0" baseline="-25000" dirty="0">
                <a:solidFill>
                  <a:srgbClr val="0096FF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)</a:t>
            </a:r>
            <a:r>
              <a:rPr lang="en-US" i="1" kern="0" dirty="0">
                <a:solidFill>
                  <a:srgbClr val="CC00CC"/>
                </a:solidFill>
                <a:sym typeface="Symbol"/>
              </a:rPr>
              <a:t> </a:t>
            </a:r>
            <a:endParaRPr lang="en-US" kern="0" dirty="0">
              <a:solidFill>
                <a:srgbClr val="CC00CC"/>
              </a:solidFill>
              <a:sym typeface="Symbol"/>
            </a:endParaRP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0.6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&lt;0.9,0.1&gt; </a:t>
            </a:r>
            <a:r>
              <a:rPr lang="en-US" kern="0" dirty="0">
                <a:solidFill>
                  <a:srgbClr val="DC0003"/>
                </a:solidFill>
                <a:sym typeface="Symbol"/>
              </a:rPr>
              <a:t>+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kern="0" dirty="0">
                <a:solidFill>
                  <a:srgbClr val="0096FF"/>
                </a:solidFill>
                <a:sym typeface="Symbol"/>
              </a:rPr>
              <a:t>0.4</a:t>
            </a:r>
            <a:r>
              <a:rPr lang="en-US" kern="0" dirty="0">
                <a:solidFill>
                  <a:srgbClr val="009051"/>
                </a:solidFill>
                <a:sym typeface="Symbol"/>
              </a:rPr>
              <a:t>&lt;0.3,0.7&gt;</a:t>
            </a:r>
            <a:r>
              <a:rPr lang="en-US" kern="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marL="457176" lvl="1" indent="0">
              <a:buFont typeface="Wingdings" pitchFamily="2" charset="2"/>
              <a:buNone/>
            </a:pPr>
            <a:r>
              <a:rPr lang="en-US" kern="0" dirty="0">
                <a:solidFill>
                  <a:srgbClr val="CC00CC"/>
                </a:solidFill>
                <a:sym typeface="Symbol"/>
              </a:rPr>
              <a:t>              </a:t>
            </a:r>
            <a:r>
              <a:rPr lang="en-US" kern="0" dirty="0">
                <a:solidFill>
                  <a:srgbClr val="0432FF"/>
                </a:solidFill>
                <a:sym typeface="Symbol"/>
              </a:rPr>
              <a:t>= &lt;0.66,0.34&gt;</a:t>
            </a:r>
          </a:p>
        </p:txBody>
      </p:sp>
      <p:cxnSp>
        <p:nvCxnSpPr>
          <p:cNvPr id="41" name="AutoShape 65"/>
          <p:cNvCxnSpPr>
            <a:cxnSpLocks noChangeShapeType="1"/>
          </p:cNvCxnSpPr>
          <p:nvPr/>
        </p:nvCxnSpPr>
        <p:spPr bwMode="auto">
          <a:xfrm>
            <a:off x="9968952" y="4743395"/>
            <a:ext cx="467168" cy="0"/>
          </a:xfrm>
          <a:prstGeom prst="straightConnector1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Oval 66"/>
          <p:cNvSpPr>
            <a:spLocks noChangeArrowheads="1"/>
          </p:cNvSpPr>
          <p:nvPr/>
        </p:nvSpPr>
        <p:spPr bwMode="auto">
          <a:xfrm>
            <a:off x="9242947" y="4400495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X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54625" cy="2883489"/>
          </a:xfrm>
        </p:spPr>
        <p:txBody>
          <a:bodyPr/>
          <a:lstStyle/>
          <a:p>
            <a:r>
              <a:rPr lang="en-US" dirty="0"/>
              <a:t>Time 1: 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096FF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0096FF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0096FF"/>
                </a:solidFill>
                <a:latin typeface="Calibri"/>
                <a:cs typeface="Calibri"/>
              </a:rPr>
              <a:t>) =</a:t>
            </a:r>
            <a:r>
              <a:rPr lang="en-US" dirty="0">
                <a:solidFill>
                  <a:srgbClr val="0096FF"/>
                </a:solidFill>
              </a:rPr>
              <a:t>&lt;0.6,0.4&gt;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2?</a:t>
            </a:r>
          </a:p>
          <a:p>
            <a:pPr marL="457176" lvl="1" indent="0">
              <a:buNone/>
            </a:pP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    P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0432FF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0432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0432FF"/>
                </a:solidFill>
                <a:latin typeface="Calibri"/>
                <a:cs typeface="Calibri"/>
              </a:rPr>
              <a:t>) =</a:t>
            </a:r>
            <a:endParaRPr lang="en-US" dirty="0"/>
          </a:p>
        </p:txBody>
      </p:sp>
      <p:sp>
        <p:nvSpPr>
          <p:cNvPr id="6" name="Oval 62"/>
          <p:cNvSpPr>
            <a:spLocks noChangeArrowheads="1"/>
          </p:cNvSpPr>
          <p:nvPr/>
        </p:nvSpPr>
        <p:spPr bwMode="auto">
          <a:xfrm>
            <a:off x="11658275" y="4400495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9" name="AutoShape 65"/>
          <p:cNvCxnSpPr>
            <a:cxnSpLocks noChangeShapeType="1"/>
          </p:cNvCxnSpPr>
          <p:nvPr/>
        </p:nvCxnSpPr>
        <p:spPr bwMode="auto">
          <a:xfrm>
            <a:off x="11172168" y="4743395"/>
            <a:ext cx="46716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66"/>
          <p:cNvSpPr>
            <a:spLocks noChangeArrowheads="1"/>
          </p:cNvSpPr>
          <p:nvPr/>
        </p:nvSpPr>
        <p:spPr bwMode="auto">
          <a:xfrm>
            <a:off x="10457635" y="4390663"/>
            <a:ext cx="707065" cy="685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27160" y="4394790"/>
            <a:ext cx="707065" cy="685800"/>
            <a:chOff x="7209582" y="3073990"/>
            <a:chExt cx="707065" cy="685800"/>
          </a:xfrm>
          <a:effectLst/>
        </p:grpSpPr>
        <p:cxnSp>
          <p:nvCxnSpPr>
            <p:cNvPr id="14" name="Straight Connector 13"/>
            <p:cNvCxnSpPr/>
            <p:nvPr/>
          </p:nvCxnSpPr>
          <p:spPr>
            <a:xfrm flipV="1">
              <a:off x="7209582" y="3073990"/>
              <a:ext cx="353533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313129" y="3174423"/>
              <a:ext cx="499971" cy="484934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563115" y="3416890"/>
              <a:ext cx="353532" cy="342900"/>
            </a:xfrm>
            <a:prstGeom prst="line">
              <a:avLst/>
            </a:prstGeom>
            <a:ln w="38100" cap="rnd" cmpd="sng">
              <a:solidFill>
                <a:srgbClr val="DB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9027974" y="4280490"/>
            <a:ext cx="2286000" cy="914400"/>
            <a:chOff x="10515600" y="4267200"/>
            <a:chExt cx="1219200" cy="243840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0254104" y="4146121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30" name="Straight Connector 29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928225" y="4140200"/>
            <a:ext cx="2484841" cy="1210733"/>
            <a:chOff x="10515600" y="4267200"/>
            <a:chExt cx="1219200" cy="2438400"/>
          </a:xfrm>
          <a:effectLst/>
        </p:grpSpPr>
        <p:cxnSp>
          <p:nvCxnSpPr>
            <p:cNvPr id="35" name="Straight Connector 3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943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0252882" y="4143612"/>
            <a:ext cx="1169248" cy="1210733"/>
            <a:chOff x="10515600" y="4267200"/>
            <a:chExt cx="1219200" cy="243840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0515600" y="67056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05156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515600" y="4267200"/>
              <a:ext cx="1219200" cy="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1734800" y="4267200"/>
              <a:ext cx="0" cy="2438400"/>
            </a:xfrm>
            <a:prstGeom prst="line">
              <a:avLst/>
            </a:prstGeom>
            <a:ln w="38100" cap="rnd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47" y="1181101"/>
            <a:ext cx="4086692" cy="2501900"/>
          </a:xfrm>
          <a:prstGeom prst="rect">
            <a:avLst/>
          </a:prstGeom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5434688" y="1394178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0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44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10846 -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7 0 " pathEditMode="relative" ptsTypes="AA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14946</TotalTime>
  <Words>3345</Words>
  <Application>Microsoft Office PowerPoint</Application>
  <PresentationFormat>Widescreen</PresentationFormat>
  <Paragraphs>819</Paragraphs>
  <Slides>53</Slides>
  <Notes>18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Calibri Light</vt:lpstr>
      <vt:lpstr>Cambria Math</vt:lpstr>
      <vt:lpstr>Wingdings</vt:lpstr>
      <vt:lpstr>Calibri</vt:lpstr>
      <vt:lpstr>Arial</vt:lpstr>
      <vt:lpstr>Times New Roman</vt:lpstr>
      <vt:lpstr>Office Theme</vt:lpstr>
      <vt:lpstr>Photo Editor Photo</vt:lpstr>
      <vt:lpstr>Videoclip</vt:lpstr>
      <vt:lpstr>Warm-up as you walk in</vt:lpstr>
      <vt:lpstr>Announcements</vt:lpstr>
      <vt:lpstr>AI: Representation and Problem Solving </vt:lpstr>
      <vt:lpstr>Markov chain warm-up</vt:lpstr>
      <vt:lpstr>Markov chain warm-up</vt:lpstr>
      <vt:lpstr>Markov chain warm-up</vt:lpstr>
      <vt:lpstr>Weather prediction</vt:lpstr>
      <vt:lpstr>Weather prediction</vt:lpstr>
      <vt:lpstr>Weather prediction, contd.</vt:lpstr>
      <vt:lpstr>Weather prediction, contd.</vt:lpstr>
      <vt:lpstr>Forward algorithm (simple form)</vt:lpstr>
      <vt:lpstr>Hidden Markov Models</vt:lpstr>
      <vt:lpstr>HMM as a Bayes Net Warm-up</vt:lpstr>
      <vt:lpstr>Hidden Markov Models</vt:lpstr>
      <vt:lpstr>Example: Weather HMM</vt:lpstr>
      <vt:lpstr>Example: Ghostbusters HMM</vt:lpstr>
      <vt:lpstr>HMM as Probability Model</vt:lpstr>
      <vt:lpstr>Real HMM Examples</vt:lpstr>
      <vt:lpstr>Other HMM Queries</vt:lpstr>
      <vt:lpstr>Inference Tasks</vt:lpstr>
      <vt:lpstr>Pacman – Hunting Invisible Ghosts with Sonar</vt:lpstr>
      <vt:lpstr>Filtering Algorithm</vt:lpstr>
      <vt:lpstr>Filtering Algorithm</vt:lpstr>
      <vt:lpstr>Filtering Algorithm</vt:lpstr>
      <vt:lpstr>Filtering Algorithm</vt:lpstr>
      <vt:lpstr>Filtering Algorithm</vt:lpstr>
      <vt:lpstr>Example: Prediction step</vt:lpstr>
      <vt:lpstr>Example: Update step</vt:lpstr>
      <vt:lpstr>Demo Ghostbusters – Circular Dynamics -- HMM</vt:lpstr>
      <vt:lpstr>Filtering Algorithm</vt:lpstr>
      <vt:lpstr>Filtering Algorithm</vt:lpstr>
      <vt:lpstr>Filtering Algorithm</vt:lpstr>
      <vt:lpstr>Filtering Algorithm</vt:lpstr>
      <vt:lpstr>Filtering Algorithm</vt:lpstr>
      <vt:lpstr>Filtering Algorithm</vt:lpstr>
      <vt:lpstr>Filtering Algorithm</vt:lpstr>
      <vt:lpstr>Filtering Algorithm</vt:lpstr>
      <vt:lpstr>Filtering Algorithm</vt:lpstr>
      <vt:lpstr>Particle Filtering</vt:lpstr>
      <vt:lpstr>We need a new algorithm!</vt:lpstr>
      <vt:lpstr>We need a new idea!</vt:lpstr>
      <vt:lpstr>Robot Localization</vt:lpstr>
      <vt:lpstr>Particle Filter Localization (Sonar)</vt:lpstr>
      <vt:lpstr>Particle Filtering</vt:lpstr>
      <vt:lpstr>Representation: Particles</vt:lpstr>
      <vt:lpstr>Particle Filtering: Propagate forward</vt:lpstr>
      <vt:lpstr>Particle Filtering: Observe</vt:lpstr>
      <vt:lpstr>Particle Filtering: Resample</vt:lpstr>
      <vt:lpstr>Summary: Particle Filtering</vt:lpstr>
      <vt:lpstr>Particle Filter Localization (Laser)</vt:lpstr>
      <vt:lpstr>Robot Mapping</vt:lpstr>
      <vt:lpstr>Particle Filter SLAM – Video 1</vt:lpstr>
      <vt:lpstr>Particle Filter SLAM – Video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Pat Virtue</cp:lastModifiedBy>
  <cp:revision>1138</cp:revision>
  <cp:lastPrinted>2018-11-27T13:42:27Z</cp:lastPrinted>
  <dcterms:created xsi:type="dcterms:W3CDTF">2018-10-11T11:39:27Z</dcterms:created>
  <dcterms:modified xsi:type="dcterms:W3CDTF">2019-04-23T02:00:42Z</dcterms:modified>
</cp:coreProperties>
</file>